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24"/>
  </p:notesMasterIdLst>
  <p:sldIdLst>
    <p:sldId id="256" r:id="rId5"/>
    <p:sldId id="258" r:id="rId6"/>
    <p:sldId id="261" r:id="rId7"/>
    <p:sldId id="262" r:id="rId8"/>
    <p:sldId id="305" r:id="rId9"/>
    <p:sldId id="263" r:id="rId10"/>
    <p:sldId id="306" r:id="rId11"/>
    <p:sldId id="274" r:id="rId12"/>
    <p:sldId id="266" r:id="rId13"/>
    <p:sldId id="270" r:id="rId14"/>
    <p:sldId id="264" r:id="rId15"/>
    <p:sldId id="307" r:id="rId16"/>
    <p:sldId id="276" r:id="rId17"/>
    <p:sldId id="269" r:id="rId18"/>
    <p:sldId id="278" r:id="rId19"/>
    <p:sldId id="281" r:id="rId20"/>
    <p:sldId id="310" r:id="rId21"/>
    <p:sldId id="282" r:id="rId22"/>
    <p:sldId id="277" r:id="rId23"/>
  </p:sldIdLst>
  <p:sldSz cx="9144000" cy="5143500" type="screen16x9"/>
  <p:notesSz cx="6858000" cy="9144000"/>
  <p:embeddedFontLst>
    <p:embeddedFont>
      <p:font typeface="Alata" panose="020B0604020202020204" charset="0"/>
      <p:regular r:id="rId25"/>
    </p:embeddedFont>
    <p:embeddedFont>
      <p:font typeface="Montserrat" panose="00000500000000000000" pitchFamily="2" charset="0"/>
      <p:regular r:id="rId26"/>
      <p:bold r:id="rId27"/>
      <p:italic r:id="rId28"/>
      <p:boldItalic r:id="rId29"/>
    </p:embeddedFont>
    <p:embeddedFont>
      <p:font typeface="Montserrat ExtraBold" panose="00000900000000000000"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456788-E3E4-4456-BAD3-AB1FC1E320CB}">
  <a:tblStyle styleId="{BF456788-E3E4-4456-BAD3-AB1FC1E320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43" autoAdjust="0"/>
  </p:normalViewPr>
  <p:slideViewPr>
    <p:cSldViewPr snapToGrid="0">
      <p:cViewPr varScale="1">
        <p:scale>
          <a:sx n="99" d="100"/>
          <a:sy n="99" d="100"/>
        </p:scale>
        <p:origin x="9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Bien qu'il existe plusieurs applications concurrentes offrant des fonctionnalités intéressantes, elles peuvent être excessivement coûteuses et complexes pour les utilisateurs. En revanche, </a:t>
            </a:r>
            <a:r>
              <a:rPr lang="fr-FR" b="0" i="0" dirty="0" err="1">
                <a:solidFill>
                  <a:srgbClr val="D1D5DB"/>
                </a:solidFill>
                <a:effectLst/>
                <a:latin typeface="Söhne"/>
              </a:rPr>
              <a:t>Heartshare</a:t>
            </a:r>
            <a:r>
              <a:rPr lang="fr-FR" b="0" i="0" dirty="0">
                <a:solidFill>
                  <a:srgbClr val="D1D5DB"/>
                </a:solidFill>
                <a:effectLst/>
                <a:latin typeface="Söhne"/>
              </a:rPr>
              <a:t> offre un ensemble complet de fonctionnalités qui rivalisent avec celles de ses concurrents, et ce, à un prix raisonnable. Ce qui distingue </a:t>
            </a:r>
            <a:r>
              <a:rPr lang="fr-FR" b="0" i="0" dirty="0" err="1">
                <a:solidFill>
                  <a:srgbClr val="D1D5DB"/>
                </a:solidFill>
                <a:effectLst/>
                <a:latin typeface="Söhne"/>
              </a:rPr>
              <a:t>Heartshare</a:t>
            </a:r>
            <a:r>
              <a:rPr lang="fr-FR" b="0" i="0" dirty="0">
                <a:solidFill>
                  <a:srgbClr val="D1D5DB"/>
                </a:solidFill>
                <a:effectLst/>
                <a:latin typeface="Söhne"/>
              </a:rPr>
              <a:t>, c'est son application intelligente de la technologie Arduino, qui améliore l'expérience utilisateur de différentes manières. En exploitant cette technologie, </a:t>
            </a:r>
            <a:r>
              <a:rPr lang="fr-FR" b="0" i="0" dirty="0" err="1">
                <a:solidFill>
                  <a:srgbClr val="D1D5DB"/>
                </a:solidFill>
                <a:effectLst/>
                <a:latin typeface="Söhne"/>
              </a:rPr>
              <a:t>Heartshare</a:t>
            </a:r>
            <a:r>
              <a:rPr lang="fr-FR" b="0" i="0" dirty="0">
                <a:solidFill>
                  <a:srgbClr val="D1D5DB"/>
                </a:solidFill>
                <a:effectLst/>
                <a:latin typeface="Söhne"/>
              </a:rPr>
              <a:t> offre une solution simple mais efficace qui offre une valeur exceptionnelle à ses utilisateurs.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515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Dans cette application, nous avons cinq modules, chacun offrant plusieurs fonctions. Chaque module offre les fonctions principales de recherche/tri de PDF et de statistiques, ainsi que ses propres fonctions en fonction des besoins du module, telles qu'un </a:t>
            </a:r>
            <a:r>
              <a:rPr lang="fr-FR" b="0" i="0" dirty="0" err="1">
                <a:solidFill>
                  <a:srgbClr val="D1D5DB"/>
                </a:solidFill>
                <a:effectLst/>
                <a:latin typeface="Söhne"/>
              </a:rPr>
              <a:t>chatbot</a:t>
            </a:r>
            <a:r>
              <a:rPr lang="fr-FR" b="0" i="0" dirty="0">
                <a:solidFill>
                  <a:srgbClr val="D1D5DB"/>
                </a:solidFill>
                <a:effectLst/>
                <a:latin typeface="Söhne"/>
              </a:rPr>
              <a:t> pour aider les bénévoles avec leurs questions, la géolocalisation pour localiser les donateurs, l'envoi de courriels et de SMS de confirmation, etc.</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Interopérabilité</a:t>
            </a:r>
            <a:r>
              <a:rPr lang="en-US" dirty="0"/>
              <a:t> : </a:t>
            </a:r>
            <a:r>
              <a:rPr lang="en-US" dirty="0" err="1"/>
              <a:t>l'application</a:t>
            </a:r>
            <a:r>
              <a:rPr lang="en-US" dirty="0"/>
              <a:t> </a:t>
            </a:r>
            <a:r>
              <a:rPr lang="en-US" dirty="0" err="1"/>
              <a:t>est</a:t>
            </a:r>
            <a:r>
              <a:rPr lang="en-US" dirty="0"/>
              <a:t> capable de se connecter à </a:t>
            </a:r>
            <a:r>
              <a:rPr lang="en-US" dirty="0" err="1"/>
              <a:t>d'autres</a:t>
            </a:r>
            <a:r>
              <a:rPr lang="en-US" dirty="0"/>
              <a:t> </a:t>
            </a:r>
            <a:r>
              <a:rPr lang="en-US" dirty="0" err="1"/>
              <a:t>systèmes</a:t>
            </a:r>
            <a:r>
              <a:rPr lang="en-US" dirty="0"/>
              <a:t> pour </a:t>
            </a:r>
            <a:r>
              <a:rPr lang="en-US" dirty="0" err="1"/>
              <a:t>échanger</a:t>
            </a:r>
            <a:r>
              <a:rPr lang="en-US" dirty="0"/>
              <a:t> des </a:t>
            </a:r>
            <a:r>
              <a:rPr lang="en-US" dirty="0" err="1"/>
              <a:t>données</a:t>
            </a:r>
            <a:r>
              <a:rPr lang="en-US" dirty="0"/>
              <a:t>. (Carte Arduino).</a:t>
            </a:r>
          </a:p>
          <a:p>
            <a:r>
              <a:rPr lang="en-US" dirty="0" err="1"/>
              <a:t>Fiabilité</a:t>
            </a:r>
            <a:r>
              <a:rPr lang="en-US" dirty="0"/>
              <a:t> : </a:t>
            </a:r>
            <a:r>
              <a:rPr lang="en-US" dirty="0" err="1"/>
              <a:t>l'application</a:t>
            </a:r>
            <a:r>
              <a:rPr lang="en-US" dirty="0"/>
              <a:t> </a:t>
            </a:r>
            <a:r>
              <a:rPr lang="en-US" dirty="0" err="1"/>
              <a:t>est</a:t>
            </a:r>
            <a:r>
              <a:rPr lang="en-US" dirty="0"/>
              <a:t> </a:t>
            </a:r>
            <a:r>
              <a:rPr lang="en-US" dirty="0" err="1"/>
              <a:t>fiable</a:t>
            </a:r>
            <a:r>
              <a:rPr lang="en-US" dirty="0"/>
              <a:t> et disponible </a:t>
            </a:r>
            <a:r>
              <a:rPr lang="en-US" dirty="0" err="1"/>
              <a:t>en</a:t>
            </a:r>
            <a:r>
              <a:rPr lang="en-US" dirty="0"/>
              <a:t> tout temps et les </a:t>
            </a:r>
            <a:r>
              <a:rPr lang="en-US" dirty="0" err="1"/>
              <a:t>données</a:t>
            </a:r>
            <a:r>
              <a:rPr lang="en-US" dirty="0"/>
              <a:t> </a:t>
            </a:r>
            <a:r>
              <a:rPr lang="en-US" dirty="0" err="1"/>
              <a:t>sont</a:t>
            </a:r>
            <a:r>
              <a:rPr lang="en-US" dirty="0"/>
              <a:t> </a:t>
            </a:r>
            <a:r>
              <a:rPr lang="en-US" dirty="0" err="1"/>
              <a:t>accessibles</a:t>
            </a:r>
            <a:r>
              <a:rPr lang="en-US" dirty="0"/>
              <a:t>.</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675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La problématique du gaspillage alimentaire est un enjeu mondial important, et notre pays n'y échappe pas. Heureusement, des centres comme Share and Care existent pour aider à réduire ce problème. Toutefois, en raison du manque de ressources, ces centres peuvent souffrir de simples problèmes de gestion qui peuvent être à la fois chronophages et énergivores. Cela peut conduire les employés à être bloqués et frustrés, passant leur temps sur des problèmes mineurs tels que la recherche de l'adresse d'un donateur dans une pile de papier, l'explication des tâches aux volontaires à plusieurs reprises ou la gestion des chiffres et des données de stock. Ces problèmes gaspillent non seulement du temps précieux, mais empêchent également l'objectif global de réduire le gaspillage alimentaire. En solution, nous proposons un logiciel de gestion qui simplifie ces processus et permet à Share and Care de se concentrer sur la résolution des problèmes réels de réduction du gaspillage alimentaire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255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42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Notre logo </a:t>
            </a:r>
            <a:r>
              <a:rPr lang="en-US" dirty="0" err="1"/>
              <a:t>est</a:t>
            </a:r>
            <a:r>
              <a:rPr lang="en-US" dirty="0"/>
              <a:t> un </a:t>
            </a:r>
            <a:r>
              <a:rPr lang="en-US" dirty="0" err="1"/>
              <a:t>symbole</a:t>
            </a:r>
            <a:r>
              <a:rPr lang="en-US" dirty="0"/>
              <a:t> de </a:t>
            </a:r>
            <a:r>
              <a:rPr lang="en-US" dirty="0" err="1"/>
              <a:t>soutien</a:t>
            </a:r>
            <a:r>
              <a:rPr lang="en-US" dirty="0"/>
              <a:t> et de partage. Il </a:t>
            </a:r>
            <a:r>
              <a:rPr lang="en-US" dirty="0" err="1"/>
              <a:t>présente</a:t>
            </a:r>
            <a:r>
              <a:rPr lang="en-US" dirty="0"/>
              <a:t> deux mains blanches tenant des </a:t>
            </a:r>
            <a:r>
              <a:rPr lang="en-US" dirty="0" err="1"/>
              <a:t>épis</a:t>
            </a:r>
            <a:r>
              <a:rPr lang="en-US" dirty="0"/>
              <a:t> de </a:t>
            </a:r>
            <a:r>
              <a:rPr lang="en-US" dirty="0" err="1"/>
              <a:t>blé</a:t>
            </a:r>
            <a:r>
              <a:rPr lang="en-US" dirty="0"/>
              <a:t>, qui </a:t>
            </a:r>
            <a:r>
              <a:rPr lang="en-US" dirty="0" err="1"/>
              <a:t>symbolisent</a:t>
            </a:r>
            <a:r>
              <a:rPr lang="en-US" dirty="0"/>
              <a:t> la </a:t>
            </a:r>
            <a:r>
              <a:rPr lang="en-US" dirty="0" err="1"/>
              <a:t>nourriture</a:t>
            </a:r>
            <a:r>
              <a:rPr lang="en-US" dirty="0"/>
              <a:t> et la </a:t>
            </a:r>
            <a:r>
              <a:rPr lang="en-US" dirty="0" err="1"/>
              <a:t>générosité</a:t>
            </a:r>
            <a:r>
              <a:rPr lang="en-US" dirty="0"/>
              <a:t> </a:t>
            </a:r>
            <a:r>
              <a:rPr lang="en-US" dirty="0" err="1"/>
              <a:t>envers</a:t>
            </a:r>
            <a:r>
              <a:rPr lang="en-US" dirty="0"/>
              <a:t> les </a:t>
            </a:r>
            <a:r>
              <a:rPr lang="en-US" dirty="0" err="1"/>
              <a:t>personnes</a:t>
            </a:r>
            <a:r>
              <a:rPr lang="en-US" dirty="0"/>
              <a:t> dans le </a:t>
            </a:r>
            <a:r>
              <a:rPr lang="en-US" dirty="0" err="1"/>
              <a:t>besoin</a:t>
            </a:r>
            <a:r>
              <a:rPr lang="en-US" dirty="0"/>
              <a:t>. Les couleurs rose et mauve </a:t>
            </a:r>
            <a:r>
              <a:rPr lang="en-US" dirty="0" err="1"/>
              <a:t>utilisées</a:t>
            </a:r>
            <a:r>
              <a:rPr lang="en-US" dirty="0"/>
              <a:t> dans le logo </a:t>
            </a:r>
            <a:r>
              <a:rPr lang="en-US" dirty="0" err="1"/>
              <a:t>sont</a:t>
            </a:r>
            <a:r>
              <a:rPr lang="en-US" dirty="0"/>
              <a:t> </a:t>
            </a:r>
            <a:r>
              <a:rPr lang="en-US" dirty="0" err="1"/>
              <a:t>souvent</a:t>
            </a:r>
            <a:r>
              <a:rPr lang="en-US" dirty="0"/>
              <a:t> </a:t>
            </a:r>
            <a:r>
              <a:rPr lang="en-US" dirty="0" err="1"/>
              <a:t>associées</a:t>
            </a:r>
            <a:r>
              <a:rPr lang="en-US" dirty="0"/>
              <a:t> à des sentiments </a:t>
            </a:r>
            <a:r>
              <a:rPr lang="en-US" dirty="0" err="1"/>
              <a:t>tels</a:t>
            </a:r>
            <a:r>
              <a:rPr lang="en-US" dirty="0"/>
              <a:t> que la compassion, la douceur et la </a:t>
            </a:r>
            <a:r>
              <a:rPr lang="en-US" dirty="0" err="1"/>
              <a:t>bienveillance</a:t>
            </a:r>
            <a:r>
              <a:rPr lang="en-US" dirty="0"/>
              <a:t>. Dans </a:t>
            </a:r>
            <a:r>
              <a:rPr lang="en-US" dirty="0" err="1"/>
              <a:t>l'ensemble</a:t>
            </a:r>
            <a:r>
              <a:rPr lang="en-US" dirty="0"/>
              <a:t>, le logo </a:t>
            </a:r>
            <a:r>
              <a:rPr lang="en-US" dirty="0" err="1"/>
              <a:t>transmet</a:t>
            </a:r>
            <a:r>
              <a:rPr lang="en-US" dirty="0"/>
              <a:t> </a:t>
            </a:r>
            <a:r>
              <a:rPr lang="en-US" dirty="0" err="1"/>
              <a:t>l'idée</a:t>
            </a:r>
            <a:r>
              <a:rPr lang="en-US" dirty="0"/>
              <a:t> que </a:t>
            </a:r>
            <a:r>
              <a:rPr lang="en-US" dirty="0" err="1"/>
              <a:t>notre</a:t>
            </a:r>
            <a:r>
              <a:rPr lang="en-US" dirty="0"/>
              <a:t> application </a:t>
            </a:r>
            <a:r>
              <a:rPr lang="en-US" dirty="0" err="1"/>
              <a:t>est</a:t>
            </a:r>
            <a:r>
              <a:rPr lang="en-US" dirty="0"/>
              <a:t> </a:t>
            </a:r>
            <a:r>
              <a:rPr lang="en-US" dirty="0" err="1"/>
              <a:t>conçue</a:t>
            </a:r>
            <a:r>
              <a:rPr lang="en-US" dirty="0"/>
              <a:t> pour aider les </a:t>
            </a:r>
            <a:r>
              <a:rPr lang="en-US" dirty="0" err="1"/>
              <a:t>personnes</a:t>
            </a:r>
            <a:r>
              <a:rPr lang="en-US" dirty="0"/>
              <a:t> dans le </a:t>
            </a:r>
            <a:r>
              <a:rPr lang="en-US" dirty="0" err="1"/>
              <a:t>besoin</a:t>
            </a:r>
            <a:r>
              <a:rPr lang="en-US" dirty="0"/>
              <a:t> avec </a:t>
            </a:r>
            <a:r>
              <a:rPr lang="en-US" dirty="0" err="1"/>
              <a:t>empathie</a:t>
            </a:r>
            <a:r>
              <a:rPr lang="en-US" dirty="0"/>
              <a:t> et attention.</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L'application </a:t>
            </a:r>
            <a:r>
              <a:rPr lang="fr-FR" b="0" i="0" dirty="0" err="1">
                <a:solidFill>
                  <a:srgbClr val="D1D5DB"/>
                </a:solidFill>
                <a:effectLst/>
                <a:latin typeface="Söhne"/>
              </a:rPr>
              <a:t>Heartshare</a:t>
            </a:r>
            <a:r>
              <a:rPr lang="fr-FR" b="0" i="0" dirty="0">
                <a:solidFill>
                  <a:srgbClr val="D1D5DB"/>
                </a:solidFill>
                <a:effectLst/>
                <a:latin typeface="Söhne"/>
              </a:rPr>
              <a:t> permet de gérer les programmes de dons alimentaires en connectant les donateurs, les bénéficiaires et les bénévoles. Elle permet de suivre les dons de nourriture en temps réel, de gérer les prises en charge et les livraisons de dons, ainsi que de générer des rapports détaillés sur la distribution de la nourriture. De plus, l'application peut catégoriser les dons, suivre leurs besoins spécifiques et communiquer avec les bénéficiaires lorsqu'une nourriture est disponible pour être récupérée. Le système est convivial et personnalisable pour répondre aux besoins spécifiques de tout programme de don alimentaire</a:t>
            </a:r>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54C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0" r:id="rId10"/>
    <p:sldLayoutId id="2147483663" r:id="rId11"/>
    <p:sldLayoutId id="2147483664" r:id="rId12"/>
    <p:sldLayoutId id="2147483666" r:id="rId13"/>
    <p:sldLayoutId id="2147483671" r:id="rId14"/>
    <p:sldLayoutId id="2147483672"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4.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 Id="rId22"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7.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13.png"/><Relationship Id="rId5" Type="http://schemas.openxmlformats.org/officeDocument/2006/relationships/image" Target="../media/image16.sv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br>
              <a:rPr lang="en-US" sz="9600" dirty="0">
                <a:solidFill>
                  <a:srgbClr val="03989E"/>
                </a:solidFill>
                <a:latin typeface="Alata"/>
              </a:rPr>
            </a:br>
            <a:r>
              <a:rPr lang="en-US" dirty="0" err="1"/>
              <a:t>HeartShare</a:t>
            </a:r>
            <a:endParaRPr lang="fr-FR" dirty="0"/>
          </a:p>
        </p:txBody>
      </p:sp>
      <p:sp>
        <p:nvSpPr>
          <p:cNvPr id="163" name="Google Shape;163;p38"/>
          <p:cNvSpPr txBox="1">
            <a:spLocks noGrp="1"/>
          </p:cNvSpPr>
          <p:nvPr>
            <p:ph type="subTitle" idx="1"/>
          </p:nvPr>
        </p:nvSpPr>
        <p:spPr>
          <a:xfrm>
            <a:off x="2044200" y="3704650"/>
            <a:ext cx="5055600" cy="1111190"/>
          </a:xfrm>
          <a:prstGeom prst="rect">
            <a:avLst/>
          </a:prstGeom>
        </p:spPr>
        <p:txBody>
          <a:bodyPr spcFirstLastPara="1" wrap="square" lIns="91425" tIns="91425" rIns="91425" bIns="91425" anchor="t" anchorCtr="0">
            <a:noAutofit/>
          </a:bodyPr>
          <a:lstStyle/>
          <a:p>
            <a:pPr algn="ctr">
              <a:lnSpc>
                <a:spcPts val="2814"/>
              </a:lnSpc>
            </a:pPr>
            <a:r>
              <a:rPr lang="en-US" dirty="0" err="1"/>
              <a:t>Supervisé</a:t>
            </a:r>
            <a:r>
              <a:rPr lang="en-US" dirty="0"/>
              <a:t> par : </a:t>
            </a:r>
          </a:p>
          <a:p>
            <a:pPr algn="ctr">
              <a:lnSpc>
                <a:spcPts val="2814"/>
              </a:lnSpc>
            </a:pPr>
            <a:r>
              <a:rPr lang="en-US" dirty="0"/>
              <a:t>Mme. Nedra Amara</a:t>
            </a:r>
            <a:endParaRPr dirty="0"/>
          </a:p>
        </p:txBody>
      </p:sp>
      <p:sp>
        <p:nvSpPr>
          <p:cNvPr id="164" name="Google Shape;164;p38"/>
          <p:cNvSpPr txBox="1">
            <a:spLocks noGrp="1"/>
          </p:cNvSpPr>
          <p:nvPr>
            <p:ph type="ctrTitle"/>
          </p:nvPr>
        </p:nvSpPr>
        <p:spPr>
          <a:xfrm>
            <a:off x="2941650" y="2535545"/>
            <a:ext cx="3260700" cy="84653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algn="ctr">
              <a:lnSpc>
                <a:spcPts val="2814"/>
              </a:lnSpc>
            </a:pPr>
            <a:r>
              <a:rPr lang="en-US" sz="1600" b="0" dirty="0" err="1">
                <a:solidFill>
                  <a:schemeClr val="bg1"/>
                </a:solidFill>
                <a:latin typeface="Alata"/>
              </a:rPr>
              <a:t>Réalisé</a:t>
            </a:r>
            <a:r>
              <a:rPr lang="en-US" sz="1600" b="0" dirty="0">
                <a:solidFill>
                  <a:schemeClr val="bg1"/>
                </a:solidFill>
                <a:latin typeface="Alata"/>
              </a:rPr>
              <a:t> par :</a:t>
            </a:r>
            <a:br>
              <a:rPr lang="en-US" sz="1600" b="0" dirty="0">
                <a:solidFill>
                  <a:schemeClr val="bg1"/>
                </a:solidFill>
                <a:latin typeface="Alata"/>
              </a:rPr>
            </a:br>
            <a:endParaRPr lang="en-US" sz="1600" b="0" dirty="0">
              <a:solidFill>
                <a:schemeClr val="bg1"/>
              </a:solidFill>
              <a:latin typeface="Alata"/>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18">
            <a:extLst>
              <a:ext uri="{FF2B5EF4-FFF2-40B4-BE49-F238E27FC236}">
                <a16:creationId xmlns:a16="http://schemas.microsoft.com/office/drawing/2014/main" id="{17AC76E1-CA54-01E2-6FB9-926C877CE354}"/>
              </a:ext>
            </a:extLst>
          </p:cNvPr>
          <p:cNvPicPr>
            <a:picLocks noChangeAspect="1"/>
          </p:cNvPicPr>
          <p:nvPr/>
        </p:nvPicPr>
        <p:blipFill>
          <a:blip r:embed="rId4"/>
          <a:srcRect/>
          <a:stretch>
            <a:fillRect/>
          </a:stretch>
        </p:blipFill>
        <p:spPr>
          <a:xfrm>
            <a:off x="4084320" y="1093794"/>
            <a:ext cx="766933" cy="766019"/>
          </a:xfrm>
          <a:prstGeom prst="rect">
            <a:avLst/>
          </a:prstGeom>
        </p:spPr>
      </p:pic>
      <p:pic>
        <p:nvPicPr>
          <p:cNvPr id="3" name="Image 2" descr="Une image contenant texte, Police, Graphique, capture d’écran&#10;&#10;Description générée automatiquement">
            <a:extLst>
              <a:ext uri="{FF2B5EF4-FFF2-40B4-BE49-F238E27FC236}">
                <a16:creationId xmlns:a16="http://schemas.microsoft.com/office/drawing/2014/main" id="{2136718F-C39D-CB4F-DB48-617273DBDBC3}"/>
              </a:ext>
            </a:extLst>
          </p:cNvPr>
          <p:cNvPicPr>
            <a:picLocks noChangeAspect="1"/>
          </p:cNvPicPr>
          <p:nvPr/>
        </p:nvPicPr>
        <p:blipFill>
          <a:blip r:embed="rId5"/>
          <a:stretch>
            <a:fillRect/>
          </a:stretch>
        </p:blipFill>
        <p:spPr>
          <a:xfrm>
            <a:off x="3640850" y="2877175"/>
            <a:ext cx="1653872" cy="50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4"/>
                                        </p:tgtEl>
                                        <p:attrNameLst>
                                          <p:attrName>style.visibility</p:attrName>
                                        </p:attrNameLst>
                                      </p:cBhvr>
                                      <p:to>
                                        <p:strVal val="visible"/>
                                      </p:to>
                                    </p:set>
                                    <p:animEffect transition="in" filter="fade">
                                      <p:cBhvr>
                                        <p:cTn id="21" dur="500"/>
                                        <p:tgtEl>
                                          <p:spTgt spid="16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3">
                                            <p:txEl>
                                              <p:pRg st="0" end="0"/>
                                            </p:txEl>
                                          </p:spTgt>
                                        </p:tgtEl>
                                        <p:attrNameLst>
                                          <p:attrName>style.visibility</p:attrName>
                                        </p:attrNameLst>
                                      </p:cBhvr>
                                      <p:to>
                                        <p:strVal val="visible"/>
                                      </p:to>
                                    </p:set>
                                    <p:animEffect transition="in" filter="fade">
                                      <p:cBhvr>
                                        <p:cTn id="32" dur="500"/>
                                        <p:tgtEl>
                                          <p:spTgt spid="16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
                                            <p:txEl>
                                              <p:pRg st="1" end="1"/>
                                            </p:txEl>
                                          </p:spTgt>
                                        </p:tgtEl>
                                        <p:attrNameLst>
                                          <p:attrName>style.visibility</p:attrName>
                                        </p:attrNameLst>
                                      </p:cBhvr>
                                      <p:to>
                                        <p:strVal val="visible"/>
                                      </p:to>
                                    </p:set>
                                    <p:animEffect transition="in" filter="fade">
                                      <p:cBhvr>
                                        <p:cTn id="37" dur="500"/>
                                        <p:tgtEl>
                                          <p:spTgt spid="1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63" grpId="0" build="p"/>
      <p:bldP spid="16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395583" y="155465"/>
            <a:ext cx="5988080" cy="568434"/>
          </a:xfrm>
          <a:prstGeom prst="rect">
            <a:avLst/>
          </a:prstGeom>
        </p:spPr>
        <p:txBody>
          <a:bodyPr spcFirstLastPara="1" wrap="square" lIns="91425" tIns="91425" rIns="91425" bIns="91425" anchor="t" anchorCtr="0">
            <a:noAutofit/>
          </a:bodyPr>
          <a:lstStyle/>
          <a:p>
            <a:r>
              <a:rPr lang="fr-FR" sz="2400" dirty="0">
                <a:solidFill>
                  <a:schemeClr val="accent1"/>
                </a:solidFill>
                <a:latin typeface="Montserrat ExtraBold"/>
              </a:rPr>
              <a:t>03. </a:t>
            </a:r>
            <a:r>
              <a:rPr lang="fr-FR" sz="2400" dirty="0">
                <a:solidFill>
                  <a:schemeClr val="accent1"/>
                </a:solidFill>
                <a:latin typeface="Montserrat ExtraBold"/>
                <a:sym typeface="Montserrat ExtraBold"/>
              </a:rPr>
              <a:t>Présentation de l’application :</a:t>
            </a:r>
          </a:p>
        </p:txBody>
      </p:sp>
      <p:cxnSp>
        <p:nvCxnSpPr>
          <p:cNvPr id="366" name="Google Shape;366;p52"/>
          <p:cNvCxnSpPr>
            <a:cxnSpLocks/>
          </p:cNvCxnSpPr>
          <p:nvPr/>
        </p:nvCxnSpPr>
        <p:spPr>
          <a:xfrm>
            <a:off x="1102400" y="679189"/>
            <a:ext cx="462784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3332315417"/>
              </p:ext>
            </p:extLst>
          </p:nvPr>
        </p:nvGraphicFramePr>
        <p:xfrm>
          <a:off x="1318260" y="1378680"/>
          <a:ext cx="5882640" cy="3152678"/>
        </p:xfrm>
        <a:graphic>
          <a:graphicData uri="http://schemas.openxmlformats.org/drawingml/2006/table">
            <a:tbl>
              <a:tblPr>
                <a:noFill/>
                <a:tableStyleId>{BF456788-E3E4-4456-BAD3-AB1FC1E320CB}</a:tableStyleId>
              </a:tblPr>
              <a:tblGrid>
                <a:gridCol w="180594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866738">
                <a:tc>
                  <a:txBody>
                    <a:bodyPr/>
                    <a:lstStyle/>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                                                                                </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US" sz="1400" b="0" i="0" u="none" strike="noStrike" cap="none" dirty="0">
                          <a:solidFill>
                            <a:schemeClr val="lt1"/>
                          </a:solidFill>
                          <a:latin typeface="Montserrat ExtraBold"/>
                          <a:sym typeface="Arial"/>
                        </a:rPr>
                        <a:t>AVANTAGES</a:t>
                      </a:r>
                      <a:endParaRPr sz="1400" b="0" i="0" u="none" strike="noStrike" cap="none"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US" sz="1400" b="0" i="0" u="none" strike="noStrike" cap="none" dirty="0" err="1">
                          <a:solidFill>
                            <a:srgbClr val="D1D5DB"/>
                          </a:solidFill>
                          <a:latin typeface="Söhne"/>
                          <a:sym typeface="Montserrat"/>
                        </a:rPr>
                        <a:t>Simplifie</a:t>
                      </a:r>
                      <a:r>
                        <a:rPr lang="en-US" sz="1400" b="0" i="0" u="none" strike="noStrike" cap="none" dirty="0">
                          <a:solidFill>
                            <a:srgbClr val="D1D5DB"/>
                          </a:solidFill>
                          <a:latin typeface="Söhne"/>
                          <a:sym typeface="Montserrat"/>
                        </a:rPr>
                        <a:t> le </a:t>
                      </a:r>
                      <a:r>
                        <a:rPr lang="en-US" sz="1400" b="0" i="0" u="none" strike="noStrike" cap="none" dirty="0" err="1">
                          <a:solidFill>
                            <a:srgbClr val="D1D5DB"/>
                          </a:solidFill>
                          <a:latin typeface="Söhne"/>
                          <a:sym typeface="Montserrat"/>
                        </a:rPr>
                        <a:t>processus</a:t>
                      </a:r>
                      <a:r>
                        <a:rPr lang="en-US" sz="1400" b="0" i="0" u="none" strike="noStrike" cap="none" dirty="0">
                          <a:solidFill>
                            <a:srgbClr val="D1D5DB"/>
                          </a:solidFill>
                          <a:latin typeface="Söhne"/>
                          <a:sym typeface="Montserrat"/>
                        </a:rPr>
                        <a:t> de </a:t>
                      </a:r>
                      <a:r>
                        <a:rPr lang="en-US" sz="1400" b="0" i="0" u="none" strike="noStrike" cap="none" dirty="0" err="1">
                          <a:solidFill>
                            <a:srgbClr val="D1D5DB"/>
                          </a:solidFill>
                          <a:latin typeface="Söhne"/>
                          <a:sym typeface="Montserrat"/>
                        </a:rPr>
                        <a:t>suivi</a:t>
                      </a:r>
                      <a:r>
                        <a:rPr lang="en-US" sz="1400" b="0" i="0" u="none" strike="noStrike" cap="none" dirty="0">
                          <a:solidFill>
                            <a:srgbClr val="D1D5DB"/>
                          </a:solidFill>
                          <a:latin typeface="Söhne"/>
                          <a:sym typeface="Montserrat"/>
                        </a:rPr>
                        <a:t> des dons et de gestion des stocks.</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US" sz="1400" b="0" i="0" u="none" strike="noStrike" cap="none" dirty="0" err="1">
                          <a:solidFill>
                            <a:srgbClr val="D1D5DB"/>
                          </a:solidFill>
                          <a:latin typeface="Söhne"/>
                          <a:sym typeface="Montserrat"/>
                        </a:rPr>
                        <a:t>Gère</a:t>
                      </a:r>
                      <a:r>
                        <a:rPr lang="en-US" sz="1400" b="0" i="0" u="none" strike="noStrike" cap="none" dirty="0">
                          <a:solidFill>
                            <a:srgbClr val="D1D5DB"/>
                          </a:solidFill>
                          <a:latin typeface="Söhne"/>
                          <a:sym typeface="Montserrat"/>
                        </a:rPr>
                        <a:t> les </a:t>
                      </a:r>
                      <a:r>
                        <a:rPr lang="en-US" sz="1400" b="0" i="0" u="none" strike="noStrike" cap="none" dirty="0" err="1">
                          <a:solidFill>
                            <a:srgbClr val="D1D5DB"/>
                          </a:solidFill>
                          <a:latin typeface="Söhne"/>
                          <a:sym typeface="Montserrat"/>
                        </a:rPr>
                        <a:t>volontaires</a:t>
                      </a:r>
                      <a:r>
                        <a:rPr lang="en-US" sz="1400" b="0" i="0" u="none" strike="noStrike" cap="none" dirty="0">
                          <a:solidFill>
                            <a:srgbClr val="D1D5DB"/>
                          </a:solidFill>
                          <a:latin typeface="Söhne"/>
                          <a:sym typeface="Montserrat"/>
                        </a:rPr>
                        <a:t> et les </a:t>
                      </a:r>
                      <a:r>
                        <a:rPr lang="en-US" sz="1400" b="0" i="0" u="none" strike="noStrike" cap="none" dirty="0" err="1">
                          <a:solidFill>
                            <a:srgbClr val="D1D5DB"/>
                          </a:solidFill>
                          <a:latin typeface="Söhne"/>
                          <a:sym typeface="Montserrat"/>
                        </a:rPr>
                        <a:t>événements</a:t>
                      </a:r>
                      <a:r>
                        <a:rPr lang="en-US" sz="1400" b="0" i="0" u="none" strike="noStrike" cap="none" dirty="0">
                          <a:solidFill>
                            <a:srgbClr val="D1D5DB"/>
                          </a:solidFill>
                          <a:latin typeface="Söhne"/>
                          <a:sym typeface="Montserrat"/>
                        </a:rPr>
                        <a:t> de distribution </a:t>
                      </a:r>
                      <a:r>
                        <a:rPr lang="en-US" sz="1400" b="0" i="0" u="none" strike="noStrike" cap="none" dirty="0" err="1">
                          <a:solidFill>
                            <a:srgbClr val="D1D5DB"/>
                          </a:solidFill>
                          <a:latin typeface="Söhne"/>
                          <a:sym typeface="Montserrat"/>
                        </a:rPr>
                        <a:t>alimentaire</a:t>
                      </a:r>
                      <a:r>
                        <a:rPr lang="en-US" sz="1400" b="0" i="0" u="none" strike="noStrike" cap="none" dirty="0">
                          <a:solidFill>
                            <a:srgbClr val="D1D5DB"/>
                          </a:solidFill>
                          <a:latin typeface="Söhne"/>
                          <a:sym typeface="Montserrat"/>
                        </a:rPr>
                        <a:t>.</a:t>
                      </a:r>
                    </a:p>
                    <a:p>
                      <a:pPr marL="0" lvl="0" indent="0" algn="ctr" rtl="0">
                        <a:spcBef>
                          <a:spcPts val="0"/>
                        </a:spcBef>
                        <a:spcAft>
                          <a:spcPts val="0"/>
                        </a:spcAft>
                        <a:buNone/>
                      </a:pPr>
                      <a:endParaRPr dirty="0">
                        <a:solidFill>
                          <a:schemeClr val="bg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US" sz="1400" b="0" i="0" u="none" strike="noStrike" cap="none" dirty="0">
                          <a:solidFill>
                            <a:schemeClr val="lt1"/>
                          </a:solidFill>
                          <a:latin typeface="Montserrat ExtraBold"/>
                          <a:cs typeface="Arial"/>
                          <a:sym typeface="Arial"/>
                        </a:rPr>
                        <a:t>INCONVENIENTS</a:t>
                      </a:r>
                      <a:endParaRPr sz="1400" b="0" i="0" u="none" strike="noStrike" cap="none" dirty="0">
                        <a:solidFill>
                          <a:schemeClr val="lt1"/>
                        </a:solidFill>
                        <a:latin typeface="Montserrat ExtraBold"/>
                        <a:ea typeface="Montserrat ExtraBold"/>
                        <a:cs typeface="Arial"/>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US" sz="1400" b="0" i="0" u="none" strike="noStrike" cap="none" dirty="0" err="1">
                          <a:solidFill>
                            <a:srgbClr val="D1D5DB"/>
                          </a:solidFill>
                          <a:latin typeface="Söhne"/>
                          <a:cs typeface="Arial"/>
                          <a:sym typeface="Arial"/>
                        </a:rPr>
                        <a:t>Peut</a:t>
                      </a:r>
                      <a:r>
                        <a:rPr lang="en-US" sz="1400" b="0" i="0" u="none" strike="noStrike" cap="none" dirty="0">
                          <a:solidFill>
                            <a:srgbClr val="D1D5DB"/>
                          </a:solidFill>
                          <a:latin typeface="Söhne"/>
                          <a:cs typeface="Arial"/>
                          <a:sym typeface="Arial"/>
                        </a:rPr>
                        <a:t> </a:t>
                      </a:r>
                      <a:r>
                        <a:rPr lang="en-US" sz="1400" b="0" i="0" u="none" strike="noStrike" cap="none" dirty="0" err="1">
                          <a:solidFill>
                            <a:srgbClr val="D1D5DB"/>
                          </a:solidFill>
                          <a:latin typeface="Söhne"/>
                          <a:cs typeface="Arial"/>
                          <a:sym typeface="Arial"/>
                        </a:rPr>
                        <a:t>être</a:t>
                      </a:r>
                      <a:r>
                        <a:rPr lang="en-US" sz="1400" b="0" i="0" u="none" strike="noStrike" cap="none" dirty="0">
                          <a:solidFill>
                            <a:srgbClr val="D1D5DB"/>
                          </a:solidFill>
                          <a:latin typeface="Söhne"/>
                          <a:cs typeface="Arial"/>
                          <a:sym typeface="Arial"/>
                        </a:rPr>
                        <a:t> </a:t>
                      </a:r>
                      <a:r>
                        <a:rPr lang="en-US" sz="1400" b="0" i="0" u="none" strike="noStrike" cap="none" dirty="0" err="1">
                          <a:solidFill>
                            <a:srgbClr val="D1D5DB"/>
                          </a:solidFill>
                          <a:latin typeface="Söhne"/>
                          <a:cs typeface="Arial"/>
                          <a:sym typeface="Arial"/>
                        </a:rPr>
                        <a:t>coûteux</a:t>
                      </a:r>
                      <a:r>
                        <a:rPr lang="en-US" sz="1400" b="0" i="0" u="none" strike="noStrike" cap="none" dirty="0">
                          <a:solidFill>
                            <a:srgbClr val="D1D5DB"/>
                          </a:solidFill>
                          <a:latin typeface="Söhne"/>
                          <a:cs typeface="Arial"/>
                          <a:sym typeface="Arial"/>
                        </a:rPr>
                        <a:t> à </a:t>
                      </a:r>
                      <a:r>
                        <a:rPr lang="en-US" sz="1400" b="0" i="0" u="none" strike="noStrike" cap="none" dirty="0" err="1">
                          <a:solidFill>
                            <a:srgbClr val="D1D5DB"/>
                          </a:solidFill>
                          <a:latin typeface="Söhne"/>
                          <a:cs typeface="Arial"/>
                          <a:sym typeface="Arial"/>
                        </a:rPr>
                        <a:t>acheter</a:t>
                      </a:r>
                      <a:r>
                        <a:rPr lang="en-US" sz="1400" b="0" i="0" u="none" strike="noStrike" cap="none" dirty="0">
                          <a:solidFill>
                            <a:srgbClr val="D1D5DB"/>
                          </a:solidFill>
                          <a:latin typeface="Söhne"/>
                          <a:cs typeface="Arial"/>
                          <a:sym typeface="Arial"/>
                        </a:rPr>
                        <a:t> et à </a:t>
                      </a:r>
                      <a:r>
                        <a:rPr lang="en-US" sz="1400" b="0" i="0" u="none" strike="noStrike" cap="none" dirty="0" err="1">
                          <a:solidFill>
                            <a:srgbClr val="D1D5DB"/>
                          </a:solidFill>
                          <a:latin typeface="Söhne"/>
                          <a:cs typeface="Arial"/>
                          <a:sym typeface="Arial"/>
                        </a:rPr>
                        <a:t>maintenir</a:t>
                      </a:r>
                      <a:r>
                        <a:rPr lang="en-US" sz="1400" b="0" i="0" u="none" strike="noStrike" cap="none" dirty="0">
                          <a:solidFill>
                            <a:srgbClr val="D1D5DB"/>
                          </a:solidFill>
                          <a:latin typeface="Söhne"/>
                          <a:cs typeface="Arial"/>
                          <a:sym typeface="Arial"/>
                        </a:rPr>
                        <a:t>.</a:t>
                      </a:r>
                    </a:p>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lang="en-US" sz="1400" b="0" i="0" u="none" strike="noStrike" cap="none" dirty="0" err="1">
                          <a:solidFill>
                            <a:srgbClr val="D1D5DB"/>
                          </a:solidFill>
                          <a:latin typeface="Söhne"/>
                          <a:cs typeface="Arial"/>
                          <a:sym typeface="Arial"/>
                        </a:rPr>
                        <a:t>Nécessite</a:t>
                      </a:r>
                      <a:r>
                        <a:rPr lang="en-US" sz="1400" b="0" i="0" u="none" strike="noStrike" cap="none" dirty="0">
                          <a:solidFill>
                            <a:srgbClr val="D1D5DB"/>
                          </a:solidFill>
                          <a:latin typeface="Söhne"/>
                          <a:cs typeface="Arial"/>
                          <a:sym typeface="Arial"/>
                        </a:rPr>
                        <a:t> </a:t>
                      </a:r>
                      <a:r>
                        <a:rPr lang="en-US" sz="1400" b="0" i="0" u="none" strike="noStrike" cap="none" dirty="0" err="1">
                          <a:solidFill>
                            <a:srgbClr val="D1D5DB"/>
                          </a:solidFill>
                          <a:latin typeface="Söhne"/>
                          <a:cs typeface="Arial"/>
                          <a:sym typeface="Arial"/>
                        </a:rPr>
                        <a:t>une</a:t>
                      </a:r>
                      <a:r>
                        <a:rPr lang="en-US" sz="1400" b="0" i="0" u="none" strike="noStrike" cap="none" dirty="0">
                          <a:solidFill>
                            <a:srgbClr val="D1D5DB"/>
                          </a:solidFill>
                          <a:latin typeface="Söhne"/>
                          <a:cs typeface="Arial"/>
                          <a:sym typeface="Arial"/>
                        </a:rPr>
                        <a:t> </a:t>
                      </a:r>
                      <a:r>
                        <a:rPr lang="en-US" sz="1400" b="0" i="0" u="none" strike="noStrike" cap="none" dirty="0" err="1">
                          <a:solidFill>
                            <a:srgbClr val="D1D5DB"/>
                          </a:solidFill>
                          <a:latin typeface="Söhne"/>
                          <a:cs typeface="Arial"/>
                          <a:sym typeface="Arial"/>
                        </a:rPr>
                        <a:t>courbe</a:t>
                      </a:r>
                      <a:r>
                        <a:rPr lang="en-US" sz="1400" b="0" i="0" u="none" strike="noStrike" cap="none" dirty="0">
                          <a:solidFill>
                            <a:srgbClr val="D1D5DB"/>
                          </a:solidFill>
                          <a:latin typeface="Söhne"/>
                          <a:cs typeface="Arial"/>
                          <a:sym typeface="Arial"/>
                        </a:rPr>
                        <a:t> </a:t>
                      </a:r>
                      <a:r>
                        <a:rPr lang="en-US" sz="1400" b="0" i="0" u="none" strike="noStrike" cap="none" dirty="0" err="1">
                          <a:solidFill>
                            <a:srgbClr val="D1D5DB"/>
                          </a:solidFill>
                          <a:latin typeface="Söhne"/>
                          <a:cs typeface="Arial"/>
                          <a:sym typeface="Arial"/>
                        </a:rPr>
                        <a:t>d'apprentissage</a:t>
                      </a:r>
                      <a:r>
                        <a:rPr lang="en-US" sz="1400" b="0" i="0" u="none" strike="noStrike" cap="none" dirty="0">
                          <a:solidFill>
                            <a:srgbClr val="D1D5DB"/>
                          </a:solidFill>
                          <a:latin typeface="Söhne"/>
                          <a:cs typeface="Arial"/>
                          <a:sym typeface="Arial"/>
                        </a:rPr>
                        <a:t> pour les </a:t>
                      </a:r>
                      <a:r>
                        <a:rPr lang="en-US" sz="1400" b="0" i="0" u="none" strike="noStrike" cap="none" dirty="0" err="1">
                          <a:solidFill>
                            <a:srgbClr val="D1D5DB"/>
                          </a:solidFill>
                          <a:latin typeface="Söhne"/>
                          <a:cs typeface="Arial"/>
                          <a:sym typeface="Arial"/>
                        </a:rPr>
                        <a:t>utilisateurs</a:t>
                      </a:r>
                      <a:r>
                        <a:rPr lang="en-US" sz="1400" b="0" i="0" u="none" strike="noStrike" cap="none" dirty="0">
                          <a:solidFill>
                            <a:srgbClr val="D1D5DB"/>
                          </a:solidFill>
                          <a:latin typeface="Söhne"/>
                          <a:cs typeface="Arial"/>
                          <a:sym typeface="Arial"/>
                        </a:rPr>
                        <a:t>. </a:t>
                      </a:r>
                    </a:p>
                    <a:p>
                      <a:pPr marL="0" lvl="0" indent="0" algn="ctr" rtl="0">
                        <a:spcBef>
                          <a:spcPts val="0"/>
                        </a:spcBef>
                        <a:spcAft>
                          <a:spcPts val="0"/>
                        </a:spcAft>
                        <a:buNone/>
                      </a:pPr>
                      <a:endParaRPr dirty="0">
                        <a:solidFill>
                          <a:schemeClr val="bg1"/>
                        </a:solidFill>
                        <a:latin typeface="Montserrat"/>
                        <a:ea typeface="Montserrat"/>
                        <a:cs typeface="Arial"/>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 name="Picture 8">
            <a:extLst>
              <a:ext uri="{FF2B5EF4-FFF2-40B4-BE49-F238E27FC236}">
                <a16:creationId xmlns:a16="http://schemas.microsoft.com/office/drawing/2014/main" id="{E12EFDF3-47E7-C42F-280B-0F40A5B4273F}"/>
              </a:ext>
            </a:extLst>
          </p:cNvPr>
          <p:cNvPicPr>
            <a:picLocks noChangeAspect="1"/>
          </p:cNvPicPr>
          <p:nvPr/>
        </p:nvPicPr>
        <p:blipFill>
          <a:blip r:embed="rId3"/>
          <a:srcRect l="30710" t="34043" r="31214" b="35481"/>
          <a:stretch>
            <a:fillRect/>
          </a:stretch>
        </p:blipFill>
        <p:spPr>
          <a:xfrm>
            <a:off x="4137660" y="1378680"/>
            <a:ext cx="2038365" cy="856540"/>
          </a:xfrm>
          <a:prstGeom prst="rect">
            <a:avLst/>
          </a:prstGeom>
        </p:spPr>
      </p:pic>
      <p:cxnSp>
        <p:nvCxnSpPr>
          <p:cNvPr id="4" name="Connecteur droit 3">
            <a:extLst>
              <a:ext uri="{FF2B5EF4-FFF2-40B4-BE49-F238E27FC236}">
                <a16:creationId xmlns:a16="http://schemas.microsoft.com/office/drawing/2014/main" id="{B4631EAC-A582-FC30-59A0-9E9B625B66C6}"/>
              </a:ext>
            </a:extLst>
          </p:cNvPr>
          <p:cNvCxnSpPr/>
          <p:nvPr/>
        </p:nvCxnSpPr>
        <p:spPr>
          <a:xfrm>
            <a:off x="7200900" y="1378680"/>
            <a:ext cx="0" cy="31526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30CCCA0-1926-641E-5791-322B3C75EE00}"/>
              </a:ext>
            </a:extLst>
          </p:cNvPr>
          <p:cNvSpPr txBox="1"/>
          <p:nvPr/>
        </p:nvSpPr>
        <p:spPr>
          <a:xfrm>
            <a:off x="990600" y="723899"/>
            <a:ext cx="4572000" cy="400110"/>
          </a:xfrm>
          <a:prstGeom prst="rect">
            <a:avLst/>
          </a:prstGeom>
          <a:noFill/>
        </p:spPr>
        <p:txBody>
          <a:bodyPr wrap="square">
            <a:spAutoFit/>
          </a:bodyPr>
          <a:lstStyle/>
          <a:p>
            <a:pPr lvl="0" algn="l" rtl="0">
              <a:spcBef>
                <a:spcPts val="0"/>
              </a:spcBef>
              <a:spcAft>
                <a:spcPts val="0"/>
              </a:spcAft>
            </a:pPr>
            <a:r>
              <a:rPr lang="fr-FR" sz="2000" dirty="0">
                <a:solidFill>
                  <a:schemeClr val="accent1"/>
                </a:solidFill>
                <a:latin typeface="Montserrat"/>
                <a:sym typeface="Montserrat ExtraBold"/>
              </a:rPr>
              <a:t>Application concurrente </a:t>
            </a:r>
          </a:p>
        </p:txBody>
      </p:sp>
      <p:sp>
        <p:nvSpPr>
          <p:cNvPr id="8" name="ZoneTexte 7">
            <a:extLst>
              <a:ext uri="{FF2B5EF4-FFF2-40B4-BE49-F238E27FC236}">
                <a16:creationId xmlns:a16="http://schemas.microsoft.com/office/drawing/2014/main" id="{675FA133-0A0E-690F-105A-784565E66C52}"/>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par>
                                <p:cTn id="8" presetID="10" presetClass="entr" presetSubtype="0" fill="hold" nodeType="withEffect">
                                  <p:stCondLst>
                                    <p:cond delay="0"/>
                                  </p:stCondLst>
                                  <p:childTnLst>
                                    <p:set>
                                      <p:cBhvr>
                                        <p:cTn id="9" dur="1" fill="hold">
                                          <p:stCondLst>
                                            <p:cond delay="0"/>
                                          </p:stCondLst>
                                        </p:cTn>
                                        <p:tgtEl>
                                          <p:spTgt spid="366"/>
                                        </p:tgtEl>
                                        <p:attrNameLst>
                                          <p:attrName>style.visibility</p:attrName>
                                        </p:attrNameLst>
                                      </p:cBhvr>
                                      <p:to>
                                        <p:strVal val="visible"/>
                                      </p:to>
                                    </p:set>
                                    <p:animEffect transition="in" filter="fade">
                                      <p:cBhvr>
                                        <p:cTn id="10" dur="500"/>
                                        <p:tgtEl>
                                          <p:spTgt spid="36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67"/>
                                        </p:tgtEl>
                                        <p:attrNameLst>
                                          <p:attrName>style.visibility</p:attrName>
                                        </p:attrNameLst>
                                      </p:cBhvr>
                                      <p:to>
                                        <p:strVal val="visible"/>
                                      </p:to>
                                    </p:set>
                                    <p:animEffect transition="in" filter="fade">
                                      <p:cBhvr>
                                        <p:cTn id="19" dur="500"/>
                                        <p:tgtEl>
                                          <p:spTgt spid="36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4" name="Google Shape;2054;p60">
            <a:extLst>
              <a:ext uri="{FF2B5EF4-FFF2-40B4-BE49-F238E27FC236}">
                <a16:creationId xmlns:a16="http://schemas.microsoft.com/office/drawing/2014/main" id="{CCE5A34D-7461-DCDA-BE5D-5153313206E6}"/>
              </a:ext>
            </a:extLst>
          </p:cNvPr>
          <p:cNvSpPr/>
          <p:nvPr/>
        </p:nvSpPr>
        <p:spPr>
          <a:xfrm>
            <a:off x="750244" y="1354496"/>
            <a:ext cx="3065105" cy="306510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6"/>
          <p:cNvSpPr txBox="1">
            <a:spLocks noGrp="1"/>
          </p:cNvSpPr>
          <p:nvPr>
            <p:ph type="subTitle" idx="1"/>
          </p:nvPr>
        </p:nvSpPr>
        <p:spPr>
          <a:xfrm>
            <a:off x="4526037" y="1820649"/>
            <a:ext cx="3867719" cy="213279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b="0" i="0" dirty="0" err="1">
                <a:solidFill>
                  <a:srgbClr val="D1D5DB"/>
                </a:solidFill>
                <a:effectLst/>
                <a:latin typeface="Söhne"/>
              </a:rPr>
              <a:t>Heartshare</a:t>
            </a:r>
            <a:r>
              <a:rPr lang="fr-FR" b="0" i="0" dirty="0">
                <a:solidFill>
                  <a:srgbClr val="D1D5DB"/>
                </a:solidFill>
                <a:effectLst/>
                <a:latin typeface="Söhne"/>
              </a:rPr>
              <a:t> propose une solution complète, rivalisant avec ses concurrentes, mais à un prix abordable. La technologie Arduino est utilisée pour améliorer l'expérience utilisateur. Ainsi, </a:t>
            </a:r>
            <a:r>
              <a:rPr lang="fr-FR" b="0" i="0" dirty="0" err="1">
                <a:solidFill>
                  <a:srgbClr val="D1D5DB"/>
                </a:solidFill>
                <a:effectLst/>
                <a:latin typeface="Söhne"/>
              </a:rPr>
              <a:t>Heartshare</a:t>
            </a:r>
            <a:r>
              <a:rPr lang="fr-FR" b="0" i="0" dirty="0">
                <a:solidFill>
                  <a:srgbClr val="D1D5DB"/>
                </a:solidFill>
                <a:effectLst/>
                <a:latin typeface="Söhne"/>
              </a:rPr>
              <a:t> offre une solution simple et efficace à un prix raisonnable.</a:t>
            </a:r>
            <a:endParaRPr dirty="0"/>
          </a:p>
        </p:txBody>
      </p:sp>
      <p:sp>
        <p:nvSpPr>
          <p:cNvPr id="2" name="Google Shape;365;p52">
            <a:extLst>
              <a:ext uri="{FF2B5EF4-FFF2-40B4-BE49-F238E27FC236}">
                <a16:creationId xmlns:a16="http://schemas.microsoft.com/office/drawing/2014/main" id="{0B72C890-E077-EAC6-B35C-01C3BD88BF26}"/>
              </a:ext>
            </a:extLst>
          </p:cNvPr>
          <p:cNvSpPr txBox="1">
            <a:spLocks/>
          </p:cNvSpPr>
          <p:nvPr/>
        </p:nvSpPr>
        <p:spPr>
          <a:xfrm>
            <a:off x="395583" y="155465"/>
            <a:ext cx="5988080" cy="56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2400" dirty="0">
                <a:solidFill>
                  <a:schemeClr val="accent1"/>
                </a:solidFill>
              </a:rPr>
              <a:t>03. Présentation de l’application :</a:t>
            </a:r>
          </a:p>
        </p:txBody>
      </p:sp>
      <p:cxnSp>
        <p:nvCxnSpPr>
          <p:cNvPr id="3" name="Google Shape;366;p52">
            <a:extLst>
              <a:ext uri="{FF2B5EF4-FFF2-40B4-BE49-F238E27FC236}">
                <a16:creationId xmlns:a16="http://schemas.microsoft.com/office/drawing/2014/main" id="{F7839EC0-F81A-1743-24EF-0E1FA783C917}"/>
              </a:ext>
            </a:extLst>
          </p:cNvPr>
          <p:cNvCxnSpPr>
            <a:cxnSpLocks/>
          </p:cNvCxnSpPr>
          <p:nvPr/>
        </p:nvCxnSpPr>
        <p:spPr>
          <a:xfrm>
            <a:off x="1102400" y="679189"/>
            <a:ext cx="462784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ZoneTexte 3">
            <a:extLst>
              <a:ext uri="{FF2B5EF4-FFF2-40B4-BE49-F238E27FC236}">
                <a16:creationId xmlns:a16="http://schemas.microsoft.com/office/drawing/2014/main" id="{DC568DDC-3F03-F2F4-AF6A-B1BCF7A19607}"/>
              </a:ext>
            </a:extLst>
          </p:cNvPr>
          <p:cNvSpPr txBox="1"/>
          <p:nvPr/>
        </p:nvSpPr>
        <p:spPr>
          <a:xfrm>
            <a:off x="990600" y="723899"/>
            <a:ext cx="4572000" cy="400110"/>
          </a:xfrm>
          <a:prstGeom prst="rect">
            <a:avLst/>
          </a:prstGeom>
          <a:noFill/>
        </p:spPr>
        <p:txBody>
          <a:bodyPr wrap="square">
            <a:spAutoFit/>
          </a:bodyPr>
          <a:lstStyle/>
          <a:p>
            <a:pPr lvl="0" algn="l" rtl="0">
              <a:spcBef>
                <a:spcPts val="0"/>
              </a:spcBef>
              <a:spcAft>
                <a:spcPts val="0"/>
              </a:spcAft>
            </a:pPr>
            <a:r>
              <a:rPr lang="fr-FR" sz="2000" dirty="0">
                <a:solidFill>
                  <a:schemeClr val="accent1"/>
                </a:solidFill>
                <a:latin typeface="Montserrat"/>
              </a:rPr>
              <a:t>Valeur ajoutée</a:t>
            </a:r>
          </a:p>
        </p:txBody>
      </p:sp>
      <p:sp>
        <p:nvSpPr>
          <p:cNvPr id="23" name="Freeform 12">
            <a:extLst>
              <a:ext uri="{FF2B5EF4-FFF2-40B4-BE49-F238E27FC236}">
                <a16:creationId xmlns:a16="http://schemas.microsoft.com/office/drawing/2014/main" id="{3896BEA1-4EF1-01D2-4383-74263F8B679D}"/>
              </a:ext>
            </a:extLst>
          </p:cNvPr>
          <p:cNvSpPr/>
          <p:nvPr/>
        </p:nvSpPr>
        <p:spPr>
          <a:xfrm>
            <a:off x="990600" y="1548375"/>
            <a:ext cx="2607976" cy="260796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965" r="-6965"/>
            </a:stretch>
          </a:blipFill>
        </p:spPr>
      </p:sp>
      <p:sp>
        <p:nvSpPr>
          <p:cNvPr id="25" name="ZoneTexte 24">
            <a:extLst>
              <a:ext uri="{FF2B5EF4-FFF2-40B4-BE49-F238E27FC236}">
                <a16:creationId xmlns:a16="http://schemas.microsoft.com/office/drawing/2014/main" id="{6BDAC157-439A-5BB6-B7CF-433BC7DC00BA}"/>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6">
                                            <p:txEl>
                                              <p:pRg st="0" end="0"/>
                                            </p:txEl>
                                          </p:spTgt>
                                        </p:tgtEl>
                                        <p:attrNameLst>
                                          <p:attrName>style.visibility</p:attrName>
                                        </p:attrNameLst>
                                      </p:cBhvr>
                                      <p:to>
                                        <p:strVal val="visible"/>
                                      </p:to>
                                    </p:set>
                                    <p:animEffect transition="in" filter="fade">
                                      <p:cBhvr>
                                        <p:cTn id="19" dur="500"/>
                                        <p:tgtEl>
                                          <p:spTgt spid="236">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6" grpId="0" build="p"/>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234552" y="2251180"/>
            <a:ext cx="4108789" cy="783772"/>
          </a:xfrm>
          <a:prstGeom prst="rect">
            <a:avLst/>
          </a:prstGeom>
        </p:spPr>
        <p:txBody>
          <a:bodyPr spcFirstLastPara="1" wrap="square" lIns="91425" tIns="91425" rIns="91425" bIns="91425" anchor="b" anchorCtr="0">
            <a:noAutofit/>
          </a:bodyPr>
          <a:lstStyle/>
          <a:p>
            <a:r>
              <a:rPr lang="fr-FR" dirty="0"/>
              <a:t>Les modules</a:t>
            </a:r>
          </a:p>
        </p:txBody>
      </p:sp>
      <p:sp>
        <p:nvSpPr>
          <p:cNvPr id="207" name="Google Shape;207;p43"/>
          <p:cNvSpPr txBox="1">
            <a:spLocks noGrp="1"/>
          </p:cNvSpPr>
          <p:nvPr>
            <p:ph type="title" idx="2"/>
          </p:nvPr>
        </p:nvSpPr>
        <p:spPr>
          <a:xfrm>
            <a:off x="1684020" y="2251180"/>
            <a:ext cx="1251369"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084970" y="221697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8;p43">
            <a:extLst>
              <a:ext uri="{FF2B5EF4-FFF2-40B4-BE49-F238E27FC236}">
                <a16:creationId xmlns:a16="http://schemas.microsoft.com/office/drawing/2014/main" id="{FDEE0018-417E-8BCB-B10B-090857AEBFE4}"/>
              </a:ext>
            </a:extLst>
          </p:cNvPr>
          <p:cNvSpPr txBox="1">
            <a:spLocks noGrp="1"/>
          </p:cNvSpPr>
          <p:nvPr>
            <p:ph type="subTitle" idx="1"/>
          </p:nvPr>
        </p:nvSpPr>
        <p:spPr>
          <a:xfrm>
            <a:off x="3617890" y="3034952"/>
            <a:ext cx="3068700" cy="14304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fr-FR" dirty="0"/>
              <a:t>Besoin fonctionnels </a:t>
            </a:r>
          </a:p>
          <a:p>
            <a:pPr marL="285750" lvl="0" indent="-285750" algn="l" rtl="0">
              <a:spcBef>
                <a:spcPts val="0"/>
              </a:spcBef>
              <a:spcAft>
                <a:spcPts val="0"/>
              </a:spcAft>
              <a:buFont typeface="Arial" panose="020B0604020202020204" pitchFamily="34" charset="0"/>
              <a:buChar char="•"/>
            </a:pPr>
            <a:r>
              <a:rPr lang="fr-FR" dirty="0"/>
              <a:t>Besoin non fonctionnels</a:t>
            </a:r>
          </a:p>
          <a:p>
            <a:pPr marL="285750" lvl="0" indent="-285750" algn="l" rtl="0">
              <a:spcBef>
                <a:spcPts val="0"/>
              </a:spcBef>
              <a:spcAft>
                <a:spcPts val="0"/>
              </a:spcAft>
              <a:buFont typeface="Arial" panose="020B0604020202020204" pitchFamily="34" charset="0"/>
              <a:buChar char="•"/>
            </a:pPr>
            <a:r>
              <a:rPr lang="fr-FR" dirty="0"/>
              <a:t>Scénarios Arduino </a:t>
            </a:r>
          </a:p>
        </p:txBody>
      </p:sp>
    </p:spTree>
    <p:extLst>
      <p:ext uri="{BB962C8B-B14F-4D97-AF65-F5344CB8AC3E}">
        <p14:creationId xmlns:p14="http://schemas.microsoft.com/office/powerpoint/2010/main" val="222217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500"/>
                                        <p:tgtEl>
                                          <p:spTgt spid="20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fade">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58"/>
          <p:cNvSpPr txBox="1">
            <a:spLocks noGrp="1"/>
          </p:cNvSpPr>
          <p:nvPr>
            <p:ph type="title" idx="2"/>
          </p:nvPr>
        </p:nvSpPr>
        <p:spPr>
          <a:xfrm>
            <a:off x="340400" y="1239991"/>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CRUD :</a:t>
            </a:r>
            <a:endParaRPr dirty="0"/>
          </a:p>
        </p:txBody>
      </p:sp>
      <p:pic>
        <p:nvPicPr>
          <p:cNvPr id="14" name="Picture 5">
            <a:extLst>
              <a:ext uri="{FF2B5EF4-FFF2-40B4-BE49-F238E27FC236}">
                <a16:creationId xmlns:a16="http://schemas.microsoft.com/office/drawing/2014/main" id="{36032ACC-0BB4-9ACB-FBCF-1E84AA03803A}"/>
              </a:ext>
            </a:extLst>
          </p:cNvPr>
          <p:cNvPicPr>
            <a:picLocks noChangeAspect="1"/>
          </p:cNvPicPr>
          <p:nvPr/>
        </p:nvPicPr>
        <p:blipFill>
          <a:blip r:embed="rId3"/>
          <a:srcRect/>
          <a:stretch>
            <a:fillRect/>
          </a:stretch>
        </p:blipFill>
        <p:spPr>
          <a:xfrm>
            <a:off x="2636520" y="2139307"/>
            <a:ext cx="4182088" cy="2206085"/>
          </a:xfrm>
          <a:prstGeom prst="rect">
            <a:avLst/>
          </a:prstGeom>
        </p:spPr>
      </p:pic>
      <p:sp>
        <p:nvSpPr>
          <p:cNvPr id="20" name="Google Shape;365;p52">
            <a:extLst>
              <a:ext uri="{FF2B5EF4-FFF2-40B4-BE49-F238E27FC236}">
                <a16:creationId xmlns:a16="http://schemas.microsoft.com/office/drawing/2014/main" id="{7EA8E7E7-6C13-07BF-CFF5-884C6464760C}"/>
              </a:ext>
            </a:extLst>
          </p:cNvPr>
          <p:cNvSpPr txBox="1">
            <a:spLocks/>
          </p:cNvSpPr>
          <p:nvPr/>
        </p:nvSpPr>
        <p:spPr>
          <a:xfrm>
            <a:off x="100745" y="168137"/>
            <a:ext cx="5988080" cy="56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dirty="0"/>
              <a:t>04. Les modules :</a:t>
            </a:r>
          </a:p>
        </p:txBody>
      </p:sp>
      <p:cxnSp>
        <p:nvCxnSpPr>
          <p:cNvPr id="21" name="Google Shape;366;p52">
            <a:extLst>
              <a:ext uri="{FF2B5EF4-FFF2-40B4-BE49-F238E27FC236}">
                <a16:creationId xmlns:a16="http://schemas.microsoft.com/office/drawing/2014/main" id="{78CD0244-B1AF-7FEB-A784-05CEA1C4B7C6}"/>
              </a:ext>
            </a:extLst>
          </p:cNvPr>
          <p:cNvCxnSpPr>
            <a:cxnSpLocks/>
          </p:cNvCxnSpPr>
          <p:nvPr/>
        </p:nvCxnSpPr>
        <p:spPr>
          <a:xfrm>
            <a:off x="820425" y="661471"/>
            <a:ext cx="20766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 name="ZoneTexte 21">
            <a:extLst>
              <a:ext uri="{FF2B5EF4-FFF2-40B4-BE49-F238E27FC236}">
                <a16:creationId xmlns:a16="http://schemas.microsoft.com/office/drawing/2014/main" id="{07C2E7A0-6DB0-6347-DF3E-F512A7FF3327}"/>
              </a:ext>
            </a:extLst>
          </p:cNvPr>
          <p:cNvSpPr txBox="1"/>
          <p:nvPr/>
        </p:nvSpPr>
        <p:spPr>
          <a:xfrm>
            <a:off x="611105" y="771438"/>
            <a:ext cx="4572000" cy="707886"/>
          </a:xfrm>
          <a:prstGeom prst="rect">
            <a:avLst/>
          </a:prstGeom>
          <a:noFill/>
        </p:spPr>
        <p:txBody>
          <a:bodyPr wrap="square">
            <a:spAutoFit/>
          </a:bodyPr>
          <a:lstStyle/>
          <a:p>
            <a:r>
              <a:rPr lang="en-US" sz="2000" dirty="0">
                <a:solidFill>
                  <a:schemeClr val="accent1"/>
                </a:solidFill>
                <a:latin typeface="Montserrat"/>
              </a:rPr>
              <a:t>Les </a:t>
            </a:r>
            <a:r>
              <a:rPr lang="en-US" sz="2000" dirty="0" err="1">
                <a:solidFill>
                  <a:schemeClr val="accent1"/>
                </a:solidFill>
                <a:latin typeface="Montserrat"/>
              </a:rPr>
              <a:t>besoins</a:t>
            </a:r>
            <a:r>
              <a:rPr lang="en-US" sz="2000" dirty="0">
                <a:solidFill>
                  <a:schemeClr val="accent1"/>
                </a:solidFill>
                <a:latin typeface="Montserrat"/>
              </a:rPr>
              <a:t> </a:t>
            </a:r>
            <a:r>
              <a:rPr lang="en-US" sz="2000" dirty="0" err="1">
                <a:solidFill>
                  <a:schemeClr val="accent1"/>
                </a:solidFill>
                <a:latin typeface="Montserrat"/>
              </a:rPr>
              <a:t>fonctionnels</a:t>
            </a:r>
            <a:r>
              <a:rPr lang="en-US" sz="2000" dirty="0">
                <a:solidFill>
                  <a:schemeClr val="accent1"/>
                </a:solidFill>
                <a:latin typeface="Montserrat"/>
              </a:rPr>
              <a:t> :</a:t>
            </a:r>
          </a:p>
          <a:p>
            <a:pPr lvl="0" algn="l" rtl="0">
              <a:spcBef>
                <a:spcPts val="0"/>
              </a:spcBef>
              <a:spcAft>
                <a:spcPts val="0"/>
              </a:spcAft>
            </a:pPr>
            <a:r>
              <a:rPr lang="fr-FR" sz="2000" dirty="0">
                <a:solidFill>
                  <a:schemeClr val="accent1"/>
                </a:solidFill>
                <a:latin typeface="Montserrat"/>
              </a:rPr>
              <a:t> </a:t>
            </a:r>
          </a:p>
        </p:txBody>
      </p:sp>
      <p:sp>
        <p:nvSpPr>
          <p:cNvPr id="26" name="ZoneTexte 25">
            <a:extLst>
              <a:ext uri="{FF2B5EF4-FFF2-40B4-BE49-F238E27FC236}">
                <a16:creationId xmlns:a16="http://schemas.microsoft.com/office/drawing/2014/main" id="{34E07F21-103E-38DC-D680-35FF9244602B}"/>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4"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3" name="Google Shape;2054;p60">
            <a:extLst>
              <a:ext uri="{FF2B5EF4-FFF2-40B4-BE49-F238E27FC236}">
                <a16:creationId xmlns:a16="http://schemas.microsoft.com/office/drawing/2014/main" id="{79B04B16-48B1-6910-0AC4-37EC93C0AE3E}"/>
              </a:ext>
            </a:extLst>
          </p:cNvPr>
          <p:cNvSpPr/>
          <p:nvPr/>
        </p:nvSpPr>
        <p:spPr>
          <a:xfrm>
            <a:off x="3934565" y="2616661"/>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065;p60">
            <a:extLst>
              <a:ext uri="{FF2B5EF4-FFF2-40B4-BE49-F238E27FC236}">
                <a16:creationId xmlns:a16="http://schemas.microsoft.com/office/drawing/2014/main" id="{5AC0BE09-BEFF-08CF-6FE1-8838440CED32}"/>
              </a:ext>
            </a:extLst>
          </p:cNvPr>
          <p:cNvCxnSpPr>
            <a:stCxn id="23" idx="4"/>
          </p:cNvCxnSpPr>
          <p:nvPr/>
        </p:nvCxnSpPr>
        <p:spPr>
          <a:xfrm>
            <a:off x="4844165" y="4435861"/>
            <a:ext cx="0" cy="712800"/>
          </a:xfrm>
          <a:prstGeom prst="straightConnector1">
            <a:avLst/>
          </a:prstGeom>
          <a:noFill/>
          <a:ln w="19050" cap="flat" cmpd="sng">
            <a:solidFill>
              <a:schemeClr val="accent2"/>
            </a:solidFill>
            <a:prstDash val="solid"/>
            <a:round/>
            <a:headEnd type="none" w="med" len="med"/>
            <a:tailEnd type="none" w="med" len="med"/>
          </a:ln>
        </p:spPr>
      </p:cxnSp>
      <p:sp>
        <p:nvSpPr>
          <p:cNvPr id="4" name="Google Shape;365;p52">
            <a:extLst>
              <a:ext uri="{FF2B5EF4-FFF2-40B4-BE49-F238E27FC236}">
                <a16:creationId xmlns:a16="http://schemas.microsoft.com/office/drawing/2014/main" id="{D99F0BEC-4128-C657-2B93-5DF60A31EB50}"/>
              </a:ext>
            </a:extLst>
          </p:cNvPr>
          <p:cNvSpPr txBox="1">
            <a:spLocks/>
          </p:cNvSpPr>
          <p:nvPr/>
        </p:nvSpPr>
        <p:spPr>
          <a:xfrm>
            <a:off x="100745" y="150529"/>
            <a:ext cx="5988080" cy="56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dirty="0"/>
              <a:t>04 . Les modules :</a:t>
            </a:r>
          </a:p>
        </p:txBody>
      </p:sp>
      <p:cxnSp>
        <p:nvCxnSpPr>
          <p:cNvPr id="5" name="Google Shape;366;p52">
            <a:extLst>
              <a:ext uri="{FF2B5EF4-FFF2-40B4-BE49-F238E27FC236}">
                <a16:creationId xmlns:a16="http://schemas.microsoft.com/office/drawing/2014/main" id="{15DF0E9D-7661-6B31-AFAB-DF6B3DBF2856}"/>
              </a:ext>
            </a:extLst>
          </p:cNvPr>
          <p:cNvCxnSpPr>
            <a:cxnSpLocks/>
          </p:cNvCxnSpPr>
          <p:nvPr/>
        </p:nvCxnSpPr>
        <p:spPr>
          <a:xfrm>
            <a:off x="820425" y="661471"/>
            <a:ext cx="20766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ZoneTexte 5">
            <a:extLst>
              <a:ext uri="{FF2B5EF4-FFF2-40B4-BE49-F238E27FC236}">
                <a16:creationId xmlns:a16="http://schemas.microsoft.com/office/drawing/2014/main" id="{014583D1-3DBB-D6B6-6BDB-DAB54D7FB8BF}"/>
              </a:ext>
            </a:extLst>
          </p:cNvPr>
          <p:cNvSpPr txBox="1"/>
          <p:nvPr/>
        </p:nvSpPr>
        <p:spPr>
          <a:xfrm>
            <a:off x="272165" y="645232"/>
            <a:ext cx="4572000" cy="707886"/>
          </a:xfrm>
          <a:prstGeom prst="rect">
            <a:avLst/>
          </a:prstGeom>
          <a:noFill/>
        </p:spPr>
        <p:txBody>
          <a:bodyPr wrap="square">
            <a:spAutoFit/>
          </a:bodyPr>
          <a:lstStyle/>
          <a:p>
            <a:r>
              <a:rPr lang="en-US" sz="2000" dirty="0">
                <a:solidFill>
                  <a:schemeClr val="accent1"/>
                </a:solidFill>
                <a:latin typeface="Montserrat"/>
              </a:rPr>
              <a:t>Les </a:t>
            </a:r>
            <a:r>
              <a:rPr lang="en-US" sz="2000" dirty="0" err="1">
                <a:solidFill>
                  <a:schemeClr val="accent1"/>
                </a:solidFill>
                <a:latin typeface="Montserrat"/>
              </a:rPr>
              <a:t>besoins</a:t>
            </a:r>
            <a:r>
              <a:rPr lang="en-US" sz="2000" dirty="0">
                <a:solidFill>
                  <a:schemeClr val="accent1"/>
                </a:solidFill>
                <a:latin typeface="Montserrat"/>
              </a:rPr>
              <a:t> </a:t>
            </a:r>
            <a:r>
              <a:rPr lang="en-US" sz="2000" dirty="0" err="1">
                <a:solidFill>
                  <a:schemeClr val="accent1"/>
                </a:solidFill>
                <a:latin typeface="Montserrat"/>
              </a:rPr>
              <a:t>fonctionnels</a:t>
            </a:r>
            <a:r>
              <a:rPr lang="en-US" sz="2000" dirty="0">
                <a:solidFill>
                  <a:schemeClr val="accent1"/>
                </a:solidFill>
                <a:latin typeface="Montserrat"/>
              </a:rPr>
              <a:t> :</a:t>
            </a:r>
          </a:p>
          <a:p>
            <a:pPr lvl="0" algn="l" rtl="0">
              <a:spcBef>
                <a:spcPts val="0"/>
              </a:spcBef>
              <a:spcAft>
                <a:spcPts val="0"/>
              </a:spcAft>
            </a:pPr>
            <a:r>
              <a:rPr lang="fr-FR" sz="2000" dirty="0">
                <a:solidFill>
                  <a:schemeClr val="accent1"/>
                </a:solidFill>
                <a:latin typeface="Montserrat"/>
              </a:rPr>
              <a:t> </a:t>
            </a:r>
          </a:p>
        </p:txBody>
      </p:sp>
      <p:sp>
        <p:nvSpPr>
          <p:cNvPr id="9" name="Google Shape;1994;p57">
            <a:extLst>
              <a:ext uri="{FF2B5EF4-FFF2-40B4-BE49-F238E27FC236}">
                <a16:creationId xmlns:a16="http://schemas.microsoft.com/office/drawing/2014/main" id="{53B9AED8-C5B4-1489-60D4-B1F9B87A0C3D}"/>
              </a:ext>
            </a:extLst>
          </p:cNvPr>
          <p:cNvSpPr txBox="1">
            <a:spLocks/>
          </p:cNvSpPr>
          <p:nvPr/>
        </p:nvSpPr>
        <p:spPr>
          <a:xfrm>
            <a:off x="612369" y="1419456"/>
            <a:ext cx="3504759" cy="29498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indent="-285750" algn="just">
              <a:buSzPts val="1400"/>
              <a:buFont typeface="Wingdings" panose="05000000000000000000" pitchFamily="2" charset="2"/>
              <a:buChar char="Ø"/>
            </a:pPr>
            <a:r>
              <a:rPr lang="fr-FR" sz="1600" b="1" dirty="0">
                <a:solidFill>
                  <a:srgbClr val="D1D5DB"/>
                </a:solidFill>
                <a:latin typeface="Söhne"/>
                <a:sym typeface="Montserrat"/>
              </a:rPr>
              <a:t>Gestion employés </a:t>
            </a:r>
          </a:p>
          <a:p>
            <a:pPr marL="425450" indent="-285750" algn="just">
              <a:spcBef>
                <a:spcPts val="1000"/>
              </a:spcBef>
              <a:buSzPts val="1400"/>
              <a:buFont typeface="Wingdings" panose="05000000000000000000" pitchFamily="2" charset="2"/>
              <a:buChar char="Ø"/>
            </a:pPr>
            <a:r>
              <a:rPr lang="fr-FR" sz="1600" b="1" dirty="0">
                <a:solidFill>
                  <a:srgbClr val="D1D5DB"/>
                </a:solidFill>
                <a:latin typeface="Söhne"/>
                <a:sym typeface="Montserrat"/>
              </a:rPr>
              <a:t>Gestion donateurs</a:t>
            </a:r>
          </a:p>
          <a:p>
            <a:pPr marL="425450" indent="-285750" algn="just">
              <a:spcBef>
                <a:spcPts val="1000"/>
              </a:spcBef>
              <a:buSzPts val="1400"/>
              <a:buFont typeface="Wingdings" panose="05000000000000000000" pitchFamily="2" charset="2"/>
              <a:buChar char="Ø"/>
            </a:pPr>
            <a:r>
              <a:rPr lang="fr-FR" sz="1600" b="1" dirty="0">
                <a:solidFill>
                  <a:srgbClr val="D1D5DB"/>
                </a:solidFill>
                <a:latin typeface="Söhne"/>
              </a:rPr>
              <a:t>Gestion donataires</a:t>
            </a:r>
          </a:p>
          <a:p>
            <a:pPr marL="425450" indent="-285750" algn="just">
              <a:spcBef>
                <a:spcPts val="1000"/>
              </a:spcBef>
              <a:buSzPts val="1400"/>
              <a:buFont typeface="Wingdings" panose="05000000000000000000" pitchFamily="2" charset="2"/>
              <a:buChar char="Ø"/>
            </a:pPr>
            <a:r>
              <a:rPr lang="fr-FR" sz="1600" b="1" dirty="0">
                <a:solidFill>
                  <a:srgbClr val="D1D5DB"/>
                </a:solidFill>
                <a:latin typeface="Söhne"/>
              </a:rPr>
              <a:t>Gestion stock </a:t>
            </a:r>
          </a:p>
          <a:p>
            <a:pPr marL="425450" indent="-285750" algn="just">
              <a:spcBef>
                <a:spcPts val="1000"/>
              </a:spcBef>
              <a:buSzPts val="1400"/>
              <a:buFont typeface="Wingdings" panose="05000000000000000000" pitchFamily="2" charset="2"/>
              <a:buChar char="Ø"/>
            </a:pPr>
            <a:r>
              <a:rPr lang="fr-FR" sz="1600" b="1" dirty="0">
                <a:solidFill>
                  <a:srgbClr val="D1D5DB"/>
                </a:solidFill>
                <a:latin typeface="Söhne"/>
              </a:rPr>
              <a:t>Gestion bénévoles </a:t>
            </a:r>
            <a:endParaRPr lang="fr-FR" b="1" dirty="0">
              <a:solidFill>
                <a:srgbClr val="D1D5DB"/>
              </a:solidFill>
              <a:latin typeface="Söhne"/>
            </a:endParaRPr>
          </a:p>
        </p:txBody>
      </p:sp>
      <p:pic>
        <p:nvPicPr>
          <p:cNvPr id="17" name="Picture 15">
            <a:extLst>
              <a:ext uri="{FF2B5EF4-FFF2-40B4-BE49-F238E27FC236}">
                <a16:creationId xmlns:a16="http://schemas.microsoft.com/office/drawing/2014/main" id="{6A93056F-D874-3A1D-55BC-640F372DAAB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69389" y="3378749"/>
            <a:ext cx="569152" cy="569152"/>
          </a:xfrm>
          <a:prstGeom prst="rect">
            <a:avLst/>
          </a:prstGeom>
        </p:spPr>
      </p:pic>
      <p:pic>
        <p:nvPicPr>
          <p:cNvPr id="18" name="Picture 16">
            <a:extLst>
              <a:ext uri="{FF2B5EF4-FFF2-40B4-BE49-F238E27FC236}">
                <a16:creationId xmlns:a16="http://schemas.microsoft.com/office/drawing/2014/main" id="{B5AC95AE-3A94-7C66-7770-99197AED89B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56273" y="2761703"/>
            <a:ext cx="568434" cy="568434"/>
          </a:xfrm>
          <a:prstGeom prst="rect">
            <a:avLst/>
          </a:prstGeom>
        </p:spPr>
      </p:pic>
      <p:pic>
        <p:nvPicPr>
          <p:cNvPr id="19" name="Picture 17">
            <a:extLst>
              <a:ext uri="{FF2B5EF4-FFF2-40B4-BE49-F238E27FC236}">
                <a16:creationId xmlns:a16="http://schemas.microsoft.com/office/drawing/2014/main" id="{D1D4E050-F51D-AAD6-0B5C-6356C75802E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911474" y="3479328"/>
            <a:ext cx="522812" cy="569893"/>
          </a:xfrm>
          <a:prstGeom prst="rect">
            <a:avLst/>
          </a:prstGeom>
        </p:spPr>
      </p:pic>
      <p:sp>
        <p:nvSpPr>
          <p:cNvPr id="27" name="Google Shape;2057;p60">
            <a:extLst>
              <a:ext uri="{FF2B5EF4-FFF2-40B4-BE49-F238E27FC236}">
                <a16:creationId xmlns:a16="http://schemas.microsoft.com/office/drawing/2014/main" id="{9CE79D1B-5E3E-7315-0D12-FFDB57ECF24F}"/>
              </a:ext>
            </a:extLst>
          </p:cNvPr>
          <p:cNvSpPr/>
          <p:nvPr/>
        </p:nvSpPr>
        <p:spPr>
          <a:xfrm>
            <a:off x="5922455" y="794249"/>
            <a:ext cx="2800902" cy="2800902"/>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064;p60">
            <a:extLst>
              <a:ext uri="{FF2B5EF4-FFF2-40B4-BE49-F238E27FC236}">
                <a16:creationId xmlns:a16="http://schemas.microsoft.com/office/drawing/2014/main" id="{303CFAC9-36A3-89E7-D977-0CB22F00BBE2}"/>
              </a:ext>
            </a:extLst>
          </p:cNvPr>
          <p:cNvCxnSpPr>
            <a:cxnSpLocks/>
            <a:stCxn id="27" idx="4"/>
          </p:cNvCxnSpPr>
          <p:nvPr/>
        </p:nvCxnSpPr>
        <p:spPr>
          <a:xfrm>
            <a:off x="7322906" y="3595151"/>
            <a:ext cx="0" cy="1548349"/>
          </a:xfrm>
          <a:prstGeom prst="straightConnector1">
            <a:avLst/>
          </a:prstGeom>
          <a:noFill/>
          <a:ln w="19050" cap="flat" cmpd="sng">
            <a:solidFill>
              <a:schemeClr val="accent1"/>
            </a:solidFill>
            <a:prstDash val="solid"/>
            <a:round/>
            <a:headEnd type="none" w="med" len="med"/>
            <a:tailEnd type="none" w="med" len="med"/>
          </a:ln>
        </p:spPr>
      </p:cxnSp>
      <p:pic>
        <p:nvPicPr>
          <p:cNvPr id="30" name="Picture 15">
            <a:extLst>
              <a:ext uri="{FF2B5EF4-FFF2-40B4-BE49-F238E27FC236}">
                <a16:creationId xmlns:a16="http://schemas.microsoft.com/office/drawing/2014/main" id="{B1A87A30-42CE-3640-ADF8-7C07F2B6E1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09391" y="1548399"/>
            <a:ext cx="457169" cy="326304"/>
          </a:xfrm>
          <a:prstGeom prst="rect">
            <a:avLst/>
          </a:prstGeom>
        </p:spPr>
      </p:pic>
      <p:pic>
        <p:nvPicPr>
          <p:cNvPr id="31" name="Picture 16">
            <a:extLst>
              <a:ext uri="{FF2B5EF4-FFF2-40B4-BE49-F238E27FC236}">
                <a16:creationId xmlns:a16="http://schemas.microsoft.com/office/drawing/2014/main" id="{412AD674-FF17-0D24-670B-9C7C5FDCF4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935250" y="1064505"/>
            <a:ext cx="312332" cy="483894"/>
          </a:xfrm>
          <a:prstGeom prst="rect">
            <a:avLst/>
          </a:prstGeom>
        </p:spPr>
      </p:pic>
      <p:pic>
        <p:nvPicPr>
          <p:cNvPr id="32" name="Picture 14">
            <a:extLst>
              <a:ext uri="{FF2B5EF4-FFF2-40B4-BE49-F238E27FC236}">
                <a16:creationId xmlns:a16="http://schemas.microsoft.com/office/drawing/2014/main" id="{24500D1C-8C5B-2BAB-C0AE-18C2996742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110233" y="2102216"/>
            <a:ext cx="387655" cy="387655"/>
          </a:xfrm>
          <a:prstGeom prst="rect">
            <a:avLst/>
          </a:prstGeom>
        </p:spPr>
      </p:pic>
      <p:pic>
        <p:nvPicPr>
          <p:cNvPr id="33" name="Picture 15">
            <a:extLst>
              <a:ext uri="{FF2B5EF4-FFF2-40B4-BE49-F238E27FC236}">
                <a16:creationId xmlns:a16="http://schemas.microsoft.com/office/drawing/2014/main" id="{67BA1D12-BC0F-1AAF-100D-97122D687DC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564909" y="1064505"/>
            <a:ext cx="491086" cy="540195"/>
          </a:xfrm>
          <a:prstGeom prst="rect">
            <a:avLst/>
          </a:prstGeom>
        </p:spPr>
      </p:pic>
      <p:pic>
        <p:nvPicPr>
          <p:cNvPr id="34" name="Picture 16">
            <a:extLst>
              <a:ext uri="{FF2B5EF4-FFF2-40B4-BE49-F238E27FC236}">
                <a16:creationId xmlns:a16="http://schemas.microsoft.com/office/drawing/2014/main" id="{DE3B97E5-C0B6-5095-24B8-421E5BF630C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980916" y="2833098"/>
            <a:ext cx="491086" cy="545651"/>
          </a:xfrm>
          <a:prstGeom prst="rect">
            <a:avLst/>
          </a:prstGeom>
        </p:spPr>
      </p:pic>
      <p:pic>
        <p:nvPicPr>
          <p:cNvPr id="35" name="Picture 17">
            <a:extLst>
              <a:ext uri="{FF2B5EF4-FFF2-40B4-BE49-F238E27FC236}">
                <a16:creationId xmlns:a16="http://schemas.microsoft.com/office/drawing/2014/main" id="{A65926D3-FA62-9421-40A5-55EB102E7C9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6172761" y="2296044"/>
            <a:ext cx="687166" cy="439787"/>
          </a:xfrm>
          <a:prstGeom prst="rect">
            <a:avLst/>
          </a:prstGeom>
        </p:spPr>
      </p:pic>
      <p:pic>
        <p:nvPicPr>
          <p:cNvPr id="36" name="Picture 13">
            <a:extLst>
              <a:ext uri="{FF2B5EF4-FFF2-40B4-BE49-F238E27FC236}">
                <a16:creationId xmlns:a16="http://schemas.microsoft.com/office/drawing/2014/main" id="{65DAC0C1-4EC1-A01F-B5ED-58F7F83DCE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7810452" y="1874843"/>
            <a:ext cx="495413" cy="456681"/>
          </a:xfrm>
          <a:prstGeom prst="rect">
            <a:avLst/>
          </a:prstGeom>
        </p:spPr>
      </p:pic>
      <p:pic>
        <p:nvPicPr>
          <p:cNvPr id="37" name="Picture 14">
            <a:extLst>
              <a:ext uri="{FF2B5EF4-FFF2-40B4-BE49-F238E27FC236}">
                <a16:creationId xmlns:a16="http://schemas.microsoft.com/office/drawing/2014/main" id="{A26153DE-28D2-D369-4D6B-D86BFE89D15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7701998" y="2681789"/>
            <a:ext cx="481687" cy="499864"/>
          </a:xfrm>
          <a:prstGeom prst="rect">
            <a:avLst/>
          </a:prstGeom>
        </p:spPr>
      </p:pic>
      <p:sp>
        <p:nvSpPr>
          <p:cNvPr id="38" name="ZoneTexte 37">
            <a:extLst>
              <a:ext uri="{FF2B5EF4-FFF2-40B4-BE49-F238E27FC236}">
                <a16:creationId xmlns:a16="http://schemas.microsoft.com/office/drawing/2014/main" id="{8080180E-5BD6-6EB6-07D5-53E49C63A519}"/>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000" fill="hold"/>
                                        <p:tgtEl>
                                          <p:spTgt spid="24"/>
                                        </p:tgtEl>
                                        <p:attrNameLst>
                                          <p:attrName>ppt_x</p:attrName>
                                        </p:attrNameLst>
                                      </p:cBhvr>
                                      <p:tavLst>
                                        <p:tav tm="0">
                                          <p:val>
                                            <p:strVal val="#ppt_x"/>
                                          </p:val>
                                        </p:tav>
                                        <p:tav tm="100000">
                                          <p:val>
                                            <p:strVal val="#ppt_x"/>
                                          </p:val>
                                        </p:tav>
                                      </p:tavLst>
                                    </p:anim>
                                    <p:anim calcmode="lin" valueType="num">
                                      <p:cBhvr additive="base">
                                        <p:cTn id="25" dur="10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000" fill="hold"/>
                                        <p:tgtEl>
                                          <p:spTgt spid="17"/>
                                        </p:tgtEl>
                                        <p:attrNameLst>
                                          <p:attrName>ppt_x</p:attrName>
                                        </p:attrNameLst>
                                      </p:cBhvr>
                                      <p:tavLst>
                                        <p:tav tm="0">
                                          <p:val>
                                            <p:strVal val="#ppt_x"/>
                                          </p:val>
                                        </p:tav>
                                        <p:tav tm="100000">
                                          <p:val>
                                            <p:strVal val="#ppt_x"/>
                                          </p:val>
                                        </p:tav>
                                      </p:tavLst>
                                    </p:anim>
                                    <p:anim calcmode="lin" valueType="num">
                                      <p:cBhvr additive="base">
                                        <p:cTn id="29" dur="10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1000" fill="hold"/>
                                        <p:tgtEl>
                                          <p:spTgt spid="18"/>
                                        </p:tgtEl>
                                        <p:attrNameLst>
                                          <p:attrName>ppt_x</p:attrName>
                                        </p:attrNameLst>
                                      </p:cBhvr>
                                      <p:tavLst>
                                        <p:tav tm="0">
                                          <p:val>
                                            <p:strVal val="#ppt_x"/>
                                          </p:val>
                                        </p:tav>
                                        <p:tav tm="100000">
                                          <p:val>
                                            <p:strVal val="#ppt_x"/>
                                          </p:val>
                                        </p:tav>
                                      </p:tavLst>
                                    </p:anim>
                                    <p:anim calcmode="lin" valueType="num">
                                      <p:cBhvr additive="base">
                                        <p:cTn id="33" dur="10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1000" fill="hold"/>
                                        <p:tgtEl>
                                          <p:spTgt spid="19"/>
                                        </p:tgtEl>
                                        <p:attrNameLst>
                                          <p:attrName>ppt_x</p:attrName>
                                        </p:attrNameLst>
                                      </p:cBhvr>
                                      <p:tavLst>
                                        <p:tav tm="0">
                                          <p:val>
                                            <p:strVal val="#ppt_x"/>
                                          </p:val>
                                        </p:tav>
                                        <p:tav tm="100000">
                                          <p:val>
                                            <p:strVal val="#ppt_x"/>
                                          </p:val>
                                        </p:tav>
                                      </p:tavLst>
                                    </p:anim>
                                    <p:anim calcmode="lin" valueType="num">
                                      <p:cBhvr additive="base">
                                        <p:cTn id="37" dur="1000" fill="hold"/>
                                        <p:tgtEl>
                                          <p:spTgt spid="1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1000" fill="hold"/>
                                        <p:tgtEl>
                                          <p:spTgt spid="28"/>
                                        </p:tgtEl>
                                        <p:attrNameLst>
                                          <p:attrName>ppt_x</p:attrName>
                                        </p:attrNameLst>
                                      </p:cBhvr>
                                      <p:tavLst>
                                        <p:tav tm="0">
                                          <p:val>
                                            <p:strVal val="#ppt_x"/>
                                          </p:val>
                                        </p:tav>
                                        <p:tav tm="100000">
                                          <p:val>
                                            <p:strVal val="#ppt_x"/>
                                          </p:val>
                                        </p:tav>
                                      </p:tavLst>
                                    </p:anim>
                                    <p:anim calcmode="lin" valueType="num">
                                      <p:cBhvr additive="base">
                                        <p:cTn id="41" dur="10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1000" fill="hold"/>
                                        <p:tgtEl>
                                          <p:spTgt spid="30"/>
                                        </p:tgtEl>
                                        <p:attrNameLst>
                                          <p:attrName>ppt_x</p:attrName>
                                        </p:attrNameLst>
                                      </p:cBhvr>
                                      <p:tavLst>
                                        <p:tav tm="0">
                                          <p:val>
                                            <p:strVal val="#ppt_x"/>
                                          </p:val>
                                        </p:tav>
                                        <p:tav tm="100000">
                                          <p:val>
                                            <p:strVal val="#ppt_x"/>
                                          </p:val>
                                        </p:tav>
                                      </p:tavLst>
                                    </p:anim>
                                    <p:anim calcmode="lin" valueType="num">
                                      <p:cBhvr additive="base">
                                        <p:cTn id="45" dur="10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1000" fill="hold"/>
                                        <p:tgtEl>
                                          <p:spTgt spid="31"/>
                                        </p:tgtEl>
                                        <p:attrNameLst>
                                          <p:attrName>ppt_x</p:attrName>
                                        </p:attrNameLst>
                                      </p:cBhvr>
                                      <p:tavLst>
                                        <p:tav tm="0">
                                          <p:val>
                                            <p:strVal val="#ppt_x"/>
                                          </p:val>
                                        </p:tav>
                                        <p:tav tm="100000">
                                          <p:val>
                                            <p:strVal val="#ppt_x"/>
                                          </p:val>
                                        </p:tav>
                                      </p:tavLst>
                                    </p:anim>
                                    <p:anim calcmode="lin" valueType="num">
                                      <p:cBhvr additive="base">
                                        <p:cTn id="49" dur="10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1000" fill="hold"/>
                                        <p:tgtEl>
                                          <p:spTgt spid="32"/>
                                        </p:tgtEl>
                                        <p:attrNameLst>
                                          <p:attrName>ppt_x</p:attrName>
                                        </p:attrNameLst>
                                      </p:cBhvr>
                                      <p:tavLst>
                                        <p:tav tm="0">
                                          <p:val>
                                            <p:strVal val="#ppt_x"/>
                                          </p:val>
                                        </p:tav>
                                        <p:tav tm="100000">
                                          <p:val>
                                            <p:strVal val="#ppt_x"/>
                                          </p:val>
                                        </p:tav>
                                      </p:tavLst>
                                    </p:anim>
                                    <p:anim calcmode="lin" valueType="num">
                                      <p:cBhvr additive="base">
                                        <p:cTn id="53" dur="1000" fill="hold"/>
                                        <p:tgtEl>
                                          <p:spTgt spid="3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1000" fill="hold"/>
                                        <p:tgtEl>
                                          <p:spTgt spid="33"/>
                                        </p:tgtEl>
                                        <p:attrNameLst>
                                          <p:attrName>ppt_x</p:attrName>
                                        </p:attrNameLst>
                                      </p:cBhvr>
                                      <p:tavLst>
                                        <p:tav tm="0">
                                          <p:val>
                                            <p:strVal val="#ppt_x"/>
                                          </p:val>
                                        </p:tav>
                                        <p:tav tm="100000">
                                          <p:val>
                                            <p:strVal val="#ppt_x"/>
                                          </p:val>
                                        </p:tav>
                                      </p:tavLst>
                                    </p:anim>
                                    <p:anim calcmode="lin" valueType="num">
                                      <p:cBhvr additive="base">
                                        <p:cTn id="57" dur="1000" fill="hold"/>
                                        <p:tgtEl>
                                          <p:spTgt spid="33"/>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1000" fill="hold"/>
                                        <p:tgtEl>
                                          <p:spTgt spid="34"/>
                                        </p:tgtEl>
                                        <p:attrNameLst>
                                          <p:attrName>ppt_x</p:attrName>
                                        </p:attrNameLst>
                                      </p:cBhvr>
                                      <p:tavLst>
                                        <p:tav tm="0">
                                          <p:val>
                                            <p:strVal val="#ppt_x"/>
                                          </p:val>
                                        </p:tav>
                                        <p:tav tm="100000">
                                          <p:val>
                                            <p:strVal val="#ppt_x"/>
                                          </p:val>
                                        </p:tav>
                                      </p:tavLst>
                                    </p:anim>
                                    <p:anim calcmode="lin" valueType="num">
                                      <p:cBhvr additive="base">
                                        <p:cTn id="61" dur="1000" fill="hold"/>
                                        <p:tgtEl>
                                          <p:spTgt spid="3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1000" fill="hold"/>
                                        <p:tgtEl>
                                          <p:spTgt spid="35"/>
                                        </p:tgtEl>
                                        <p:attrNameLst>
                                          <p:attrName>ppt_x</p:attrName>
                                        </p:attrNameLst>
                                      </p:cBhvr>
                                      <p:tavLst>
                                        <p:tav tm="0">
                                          <p:val>
                                            <p:strVal val="#ppt_x"/>
                                          </p:val>
                                        </p:tav>
                                        <p:tav tm="100000">
                                          <p:val>
                                            <p:strVal val="#ppt_x"/>
                                          </p:val>
                                        </p:tav>
                                      </p:tavLst>
                                    </p:anim>
                                    <p:anim calcmode="lin" valueType="num">
                                      <p:cBhvr additive="base">
                                        <p:cTn id="65" dur="1000" fill="hold"/>
                                        <p:tgtEl>
                                          <p:spTgt spid="35"/>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1000" fill="hold"/>
                                        <p:tgtEl>
                                          <p:spTgt spid="36"/>
                                        </p:tgtEl>
                                        <p:attrNameLst>
                                          <p:attrName>ppt_x</p:attrName>
                                        </p:attrNameLst>
                                      </p:cBhvr>
                                      <p:tavLst>
                                        <p:tav tm="0">
                                          <p:val>
                                            <p:strVal val="#ppt_x"/>
                                          </p:val>
                                        </p:tav>
                                        <p:tav tm="100000">
                                          <p:val>
                                            <p:strVal val="#ppt_x"/>
                                          </p:val>
                                        </p:tav>
                                      </p:tavLst>
                                    </p:anim>
                                    <p:anim calcmode="lin" valueType="num">
                                      <p:cBhvr additive="base">
                                        <p:cTn id="69" dur="1000" fill="hold"/>
                                        <p:tgtEl>
                                          <p:spTgt spid="36"/>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1000" fill="hold"/>
                                        <p:tgtEl>
                                          <p:spTgt spid="37"/>
                                        </p:tgtEl>
                                        <p:attrNameLst>
                                          <p:attrName>ppt_x</p:attrName>
                                        </p:attrNameLst>
                                      </p:cBhvr>
                                      <p:tavLst>
                                        <p:tav tm="0">
                                          <p:val>
                                            <p:strVal val="#ppt_x"/>
                                          </p:val>
                                        </p:tav>
                                        <p:tav tm="100000">
                                          <p:val>
                                            <p:strVal val="#ppt_x"/>
                                          </p:val>
                                        </p:tav>
                                      </p:tavLst>
                                    </p:anim>
                                    <p:anim calcmode="lin" valueType="num">
                                      <p:cBhvr additive="base">
                                        <p:cTn id="73" dur="1000" fill="hold"/>
                                        <p:tgtEl>
                                          <p:spTgt spid="3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1000" fill="hold"/>
                                        <p:tgtEl>
                                          <p:spTgt spid="27"/>
                                        </p:tgtEl>
                                        <p:attrNameLst>
                                          <p:attrName>ppt_x</p:attrName>
                                        </p:attrNameLst>
                                      </p:cBhvr>
                                      <p:tavLst>
                                        <p:tav tm="0">
                                          <p:val>
                                            <p:strVal val="#ppt_x"/>
                                          </p:val>
                                        </p:tav>
                                        <p:tav tm="100000">
                                          <p:val>
                                            <p:strVal val="#ppt_x"/>
                                          </p:val>
                                        </p:tav>
                                      </p:tavLst>
                                    </p:anim>
                                    <p:anim calcmode="lin" valueType="num">
                                      <p:cBhvr additive="base">
                                        <p:cTn id="77" dur="1000" fill="hold"/>
                                        <p:tgtEl>
                                          <p:spTgt spid="2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1000" fill="hold"/>
                                        <p:tgtEl>
                                          <p:spTgt spid="23"/>
                                        </p:tgtEl>
                                        <p:attrNameLst>
                                          <p:attrName>ppt_x</p:attrName>
                                        </p:attrNameLst>
                                      </p:cBhvr>
                                      <p:tavLst>
                                        <p:tav tm="0">
                                          <p:val>
                                            <p:strVal val="#ppt_x"/>
                                          </p:val>
                                        </p:tav>
                                        <p:tav tm="100000">
                                          <p:val>
                                            <p:strVal val="#ppt_x"/>
                                          </p:val>
                                        </p:tav>
                                      </p:tavLst>
                                    </p:anim>
                                    <p:anim calcmode="lin" valueType="num">
                                      <p:cBhvr additive="base">
                                        <p:cTn id="81"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p:bldP spid="6" grpId="0"/>
      <p:bldP spid="9" grpId="0"/>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4" name="Google Shape;2054;p60"/>
          <p:cNvSpPr/>
          <p:nvPr/>
        </p:nvSpPr>
        <p:spPr>
          <a:xfrm>
            <a:off x="1077905" y="2739425"/>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txBox="1">
            <a:spLocks noGrp="1"/>
          </p:cNvSpPr>
          <p:nvPr>
            <p:ph type="subTitle" idx="4294967295"/>
          </p:nvPr>
        </p:nvSpPr>
        <p:spPr>
          <a:xfrm>
            <a:off x="1193625" y="3962375"/>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err="1">
                <a:solidFill>
                  <a:srgbClr val="FFFFFF"/>
                </a:solidFill>
                <a:latin typeface="Alata Bold"/>
              </a:rPr>
              <a:t>Interopérabilité</a:t>
            </a:r>
            <a:endParaRPr sz="1400" b="1" dirty="0">
              <a:solidFill>
                <a:schemeClr val="accent6"/>
              </a:solidFill>
            </a:endParaRPr>
          </a:p>
        </p:txBody>
      </p:sp>
      <p:sp>
        <p:nvSpPr>
          <p:cNvPr id="2057" name="Google Shape;2057;p60"/>
          <p:cNvSpPr/>
          <p:nvPr/>
        </p:nvSpPr>
        <p:spPr>
          <a:xfrm>
            <a:off x="3279750" y="1606525"/>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txBox="1">
            <a:spLocks noGrp="1"/>
          </p:cNvSpPr>
          <p:nvPr>
            <p:ph type="subTitle" idx="4294967295"/>
          </p:nvPr>
        </p:nvSpPr>
        <p:spPr>
          <a:xfrm>
            <a:off x="3662400" y="3488708"/>
            <a:ext cx="18192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err="1">
                <a:solidFill>
                  <a:srgbClr val="FFFFFF"/>
                </a:solidFill>
                <a:latin typeface="Alata Bold"/>
              </a:rPr>
              <a:t>Sécurité</a:t>
            </a:r>
            <a:endParaRPr sz="1400" b="1" dirty="0">
              <a:solidFill>
                <a:schemeClr val="accent6"/>
              </a:solidFill>
            </a:endParaRPr>
          </a:p>
        </p:txBody>
      </p:sp>
      <p:sp>
        <p:nvSpPr>
          <p:cNvPr id="2060" name="Google Shape;2060;p60"/>
          <p:cNvSpPr/>
          <p:nvPr/>
        </p:nvSpPr>
        <p:spPr>
          <a:xfrm>
            <a:off x="6246895" y="1338200"/>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txBox="1">
            <a:spLocks noGrp="1"/>
          </p:cNvSpPr>
          <p:nvPr>
            <p:ph type="subTitle" idx="4294967295"/>
          </p:nvPr>
        </p:nvSpPr>
        <p:spPr>
          <a:xfrm>
            <a:off x="6332876" y="2469751"/>
            <a:ext cx="1518300" cy="635100"/>
          </a:xfrm>
          <a:prstGeom prst="rect">
            <a:avLst/>
          </a:prstGeom>
        </p:spPr>
        <p:txBody>
          <a:bodyPr spcFirstLastPara="1" wrap="square" lIns="91425" tIns="91425" rIns="91425" bIns="91425" anchor="t" anchorCtr="0">
            <a:noAutofit/>
          </a:bodyPr>
          <a:lstStyle/>
          <a:p>
            <a:pPr marL="114300" indent="0" algn="ctr">
              <a:lnSpc>
                <a:spcPts val="2826"/>
              </a:lnSpc>
              <a:buNone/>
            </a:pPr>
            <a:r>
              <a:rPr lang="en-US" sz="1400" b="1" dirty="0" err="1">
                <a:solidFill>
                  <a:srgbClr val="FFFFFF"/>
                </a:solidFill>
                <a:latin typeface="Alata Bold"/>
              </a:rPr>
              <a:t>Fiabilité</a:t>
            </a:r>
            <a:endParaRPr lang="en-US" sz="1400" b="1" dirty="0">
              <a:solidFill>
                <a:srgbClr val="FFFFFF"/>
              </a:solidFill>
              <a:latin typeface="Alata Bold"/>
            </a:endParaRPr>
          </a:p>
        </p:txBody>
      </p:sp>
      <p:cxnSp>
        <p:nvCxnSpPr>
          <p:cNvPr id="2063" name="Google Shape;2063;p60"/>
          <p:cNvCxnSpPr>
            <a:stCxn id="2060" idx="0"/>
          </p:cNvCxnSpPr>
          <p:nvPr/>
        </p:nvCxnSpPr>
        <p:spPr>
          <a:xfrm rot="10800000">
            <a:off x="7156495" y="-301000"/>
            <a:ext cx="0" cy="1639200"/>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stCxn id="2057" idx="4"/>
          </p:cNvCxnSpPr>
          <p:nvPr/>
        </p:nvCxnSpPr>
        <p:spPr>
          <a:xfrm>
            <a:off x="4572000" y="41910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stCxn id="2054" idx="4"/>
          </p:cNvCxnSpPr>
          <p:nvPr/>
        </p:nvCxnSpPr>
        <p:spPr>
          <a:xfrm>
            <a:off x="1987505" y="4558625"/>
            <a:ext cx="0" cy="712800"/>
          </a:xfrm>
          <a:prstGeom prst="straightConnector1">
            <a:avLst/>
          </a:prstGeom>
          <a:noFill/>
          <a:ln w="19050" cap="flat" cmpd="sng">
            <a:solidFill>
              <a:schemeClr val="accent2"/>
            </a:solidFill>
            <a:prstDash val="solid"/>
            <a:round/>
            <a:headEnd type="none" w="med" len="med"/>
            <a:tailEnd type="none" w="med" len="med"/>
          </a:ln>
        </p:spPr>
      </p:cxnSp>
      <p:sp>
        <p:nvSpPr>
          <p:cNvPr id="2" name="Google Shape;365;p52">
            <a:extLst>
              <a:ext uri="{FF2B5EF4-FFF2-40B4-BE49-F238E27FC236}">
                <a16:creationId xmlns:a16="http://schemas.microsoft.com/office/drawing/2014/main" id="{8E48DB2C-0B85-1866-54F5-96F76F3E51FC}"/>
              </a:ext>
            </a:extLst>
          </p:cNvPr>
          <p:cNvSpPr txBox="1">
            <a:spLocks/>
          </p:cNvSpPr>
          <p:nvPr/>
        </p:nvSpPr>
        <p:spPr>
          <a:xfrm>
            <a:off x="100745" y="168137"/>
            <a:ext cx="5988080" cy="56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dirty="0"/>
              <a:t>04. Les modules :</a:t>
            </a:r>
          </a:p>
        </p:txBody>
      </p:sp>
      <p:cxnSp>
        <p:nvCxnSpPr>
          <p:cNvPr id="3" name="Google Shape;366;p52">
            <a:extLst>
              <a:ext uri="{FF2B5EF4-FFF2-40B4-BE49-F238E27FC236}">
                <a16:creationId xmlns:a16="http://schemas.microsoft.com/office/drawing/2014/main" id="{FF3DCC8B-D2D0-65D9-55C8-8B25E7C639A2}"/>
              </a:ext>
            </a:extLst>
          </p:cNvPr>
          <p:cNvCxnSpPr>
            <a:cxnSpLocks/>
          </p:cNvCxnSpPr>
          <p:nvPr/>
        </p:nvCxnSpPr>
        <p:spPr>
          <a:xfrm>
            <a:off x="820425" y="661471"/>
            <a:ext cx="20766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ZoneTexte 3">
            <a:extLst>
              <a:ext uri="{FF2B5EF4-FFF2-40B4-BE49-F238E27FC236}">
                <a16:creationId xmlns:a16="http://schemas.microsoft.com/office/drawing/2014/main" id="{52B39D14-2118-67FE-E25F-B37CD36786FE}"/>
              </a:ext>
            </a:extLst>
          </p:cNvPr>
          <p:cNvSpPr txBox="1"/>
          <p:nvPr/>
        </p:nvSpPr>
        <p:spPr>
          <a:xfrm>
            <a:off x="611105" y="771438"/>
            <a:ext cx="4572000" cy="707886"/>
          </a:xfrm>
          <a:prstGeom prst="rect">
            <a:avLst/>
          </a:prstGeom>
          <a:noFill/>
        </p:spPr>
        <p:txBody>
          <a:bodyPr wrap="square">
            <a:spAutoFit/>
          </a:bodyPr>
          <a:lstStyle/>
          <a:p>
            <a:r>
              <a:rPr lang="en-US" sz="2000" dirty="0">
                <a:solidFill>
                  <a:schemeClr val="accent1"/>
                </a:solidFill>
                <a:latin typeface="Montserrat"/>
              </a:rPr>
              <a:t>Les </a:t>
            </a:r>
            <a:r>
              <a:rPr lang="en-US" sz="2000" dirty="0" err="1">
                <a:solidFill>
                  <a:schemeClr val="accent1"/>
                </a:solidFill>
                <a:latin typeface="Montserrat"/>
              </a:rPr>
              <a:t>besoins</a:t>
            </a:r>
            <a:r>
              <a:rPr lang="en-US" sz="2000" dirty="0">
                <a:solidFill>
                  <a:schemeClr val="accent1"/>
                </a:solidFill>
                <a:latin typeface="Montserrat"/>
              </a:rPr>
              <a:t> non-</a:t>
            </a:r>
            <a:r>
              <a:rPr lang="en-US" sz="2000" dirty="0" err="1">
                <a:solidFill>
                  <a:schemeClr val="accent1"/>
                </a:solidFill>
                <a:latin typeface="Montserrat"/>
              </a:rPr>
              <a:t>fonctionnels</a:t>
            </a:r>
            <a:r>
              <a:rPr lang="en-US" sz="2000" dirty="0">
                <a:solidFill>
                  <a:schemeClr val="accent1"/>
                </a:solidFill>
                <a:latin typeface="Montserrat"/>
              </a:rPr>
              <a:t> :</a:t>
            </a:r>
          </a:p>
          <a:p>
            <a:pPr lvl="0" algn="l" rtl="0">
              <a:spcBef>
                <a:spcPts val="0"/>
              </a:spcBef>
              <a:spcAft>
                <a:spcPts val="0"/>
              </a:spcAft>
            </a:pPr>
            <a:r>
              <a:rPr lang="fr-FR" sz="2000" dirty="0">
                <a:solidFill>
                  <a:schemeClr val="accent1"/>
                </a:solidFill>
                <a:latin typeface="Montserrat"/>
              </a:rPr>
              <a:t> </a:t>
            </a:r>
          </a:p>
        </p:txBody>
      </p:sp>
      <p:sp>
        <p:nvSpPr>
          <p:cNvPr id="7" name="Freeform 12">
            <a:extLst>
              <a:ext uri="{FF2B5EF4-FFF2-40B4-BE49-F238E27FC236}">
                <a16:creationId xmlns:a16="http://schemas.microsoft.com/office/drawing/2014/main" id="{CBD85B8D-398F-B75A-F137-3EA67B2DF44B}"/>
              </a:ext>
            </a:extLst>
          </p:cNvPr>
          <p:cNvSpPr/>
          <p:nvPr/>
        </p:nvSpPr>
        <p:spPr>
          <a:xfrm>
            <a:off x="3615196" y="1621198"/>
            <a:ext cx="1913598" cy="1913590"/>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sp>
        <p:nvSpPr>
          <p:cNvPr id="8" name="Freeform 32">
            <a:extLst>
              <a:ext uri="{FF2B5EF4-FFF2-40B4-BE49-F238E27FC236}">
                <a16:creationId xmlns:a16="http://schemas.microsoft.com/office/drawing/2014/main" id="{3A50390E-A599-09E9-6FEC-A5122188B759}"/>
              </a:ext>
            </a:extLst>
          </p:cNvPr>
          <p:cNvSpPr/>
          <p:nvPr/>
        </p:nvSpPr>
        <p:spPr>
          <a:xfrm>
            <a:off x="1292824" y="2648079"/>
            <a:ext cx="1389342" cy="1389337"/>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fr-FR" dirty="0"/>
          </a:p>
        </p:txBody>
      </p:sp>
      <p:sp>
        <p:nvSpPr>
          <p:cNvPr id="9" name="Freeform 22">
            <a:extLst>
              <a:ext uri="{FF2B5EF4-FFF2-40B4-BE49-F238E27FC236}">
                <a16:creationId xmlns:a16="http://schemas.microsoft.com/office/drawing/2014/main" id="{7F8BA471-A556-615E-4C89-5254FDAB6063}"/>
              </a:ext>
            </a:extLst>
          </p:cNvPr>
          <p:cNvSpPr/>
          <p:nvPr/>
        </p:nvSpPr>
        <p:spPr>
          <a:xfrm>
            <a:off x="6592584" y="1526907"/>
            <a:ext cx="1121176" cy="1121172"/>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fr-FR" dirty="0"/>
          </a:p>
        </p:txBody>
      </p:sp>
      <p:sp>
        <p:nvSpPr>
          <p:cNvPr id="10" name="ZoneTexte 9">
            <a:extLst>
              <a:ext uri="{FF2B5EF4-FFF2-40B4-BE49-F238E27FC236}">
                <a16:creationId xmlns:a16="http://schemas.microsoft.com/office/drawing/2014/main" id="{A23F5920-74C4-2091-DCE6-2999DDA25F3E}"/>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fade">
                                      <p:cBhvr>
                                        <p:cTn id="16" dur="1000"/>
                                        <p:tgtEl>
                                          <p:spTgt spid="2054"/>
                                        </p:tgtEl>
                                      </p:cBhvr>
                                    </p:animEffect>
                                    <p:anim calcmode="lin" valueType="num">
                                      <p:cBhvr>
                                        <p:cTn id="17" dur="1000" fill="hold"/>
                                        <p:tgtEl>
                                          <p:spTgt spid="2054"/>
                                        </p:tgtEl>
                                        <p:attrNameLst>
                                          <p:attrName>ppt_x</p:attrName>
                                        </p:attrNameLst>
                                      </p:cBhvr>
                                      <p:tavLst>
                                        <p:tav tm="0">
                                          <p:val>
                                            <p:strVal val="#ppt_x"/>
                                          </p:val>
                                        </p:tav>
                                        <p:tav tm="100000">
                                          <p:val>
                                            <p:strVal val="#ppt_x"/>
                                          </p:val>
                                        </p:tav>
                                      </p:tavLst>
                                    </p:anim>
                                    <p:anim calcmode="lin" valueType="num">
                                      <p:cBhvr>
                                        <p:cTn id="18" dur="1000" fill="hold"/>
                                        <p:tgtEl>
                                          <p:spTgt spid="205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56">
                                            <p:txEl>
                                              <p:pRg st="0" end="0"/>
                                            </p:txEl>
                                          </p:spTgt>
                                        </p:tgtEl>
                                        <p:attrNameLst>
                                          <p:attrName>style.visibility</p:attrName>
                                        </p:attrNameLst>
                                      </p:cBhvr>
                                      <p:to>
                                        <p:strVal val="visible"/>
                                      </p:to>
                                    </p:set>
                                    <p:animEffect transition="in" filter="fade">
                                      <p:cBhvr>
                                        <p:cTn id="26" dur="1000"/>
                                        <p:tgtEl>
                                          <p:spTgt spid="2056">
                                            <p:txEl>
                                              <p:pRg st="0" end="0"/>
                                            </p:txEl>
                                          </p:spTgt>
                                        </p:tgtEl>
                                      </p:cBhvr>
                                    </p:animEffect>
                                    <p:anim calcmode="lin" valueType="num">
                                      <p:cBhvr>
                                        <p:cTn id="27" dur="1000" fill="hold"/>
                                        <p:tgtEl>
                                          <p:spTgt spid="205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056">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65"/>
                                        </p:tgtEl>
                                        <p:attrNameLst>
                                          <p:attrName>style.visibility</p:attrName>
                                        </p:attrNameLst>
                                      </p:cBhvr>
                                      <p:to>
                                        <p:strVal val="visible"/>
                                      </p:to>
                                    </p:set>
                                    <p:animEffect transition="in" filter="fade">
                                      <p:cBhvr>
                                        <p:cTn id="31" dur="1000"/>
                                        <p:tgtEl>
                                          <p:spTgt spid="2065"/>
                                        </p:tgtEl>
                                      </p:cBhvr>
                                    </p:animEffect>
                                    <p:anim calcmode="lin" valueType="num">
                                      <p:cBhvr>
                                        <p:cTn id="32" dur="1000" fill="hold"/>
                                        <p:tgtEl>
                                          <p:spTgt spid="2065"/>
                                        </p:tgtEl>
                                        <p:attrNameLst>
                                          <p:attrName>ppt_x</p:attrName>
                                        </p:attrNameLst>
                                      </p:cBhvr>
                                      <p:tavLst>
                                        <p:tav tm="0">
                                          <p:val>
                                            <p:strVal val="#ppt_x"/>
                                          </p:val>
                                        </p:tav>
                                        <p:tav tm="100000">
                                          <p:val>
                                            <p:strVal val="#ppt_x"/>
                                          </p:val>
                                        </p:tav>
                                      </p:tavLst>
                                    </p:anim>
                                    <p:anim calcmode="lin" valueType="num">
                                      <p:cBhvr>
                                        <p:cTn id="33" dur="1000" fill="hold"/>
                                        <p:tgtEl>
                                          <p:spTgt spid="206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059">
                                            <p:txEl>
                                              <p:pRg st="0" end="0"/>
                                            </p:txEl>
                                          </p:spTgt>
                                        </p:tgtEl>
                                        <p:attrNameLst>
                                          <p:attrName>style.visibility</p:attrName>
                                        </p:attrNameLst>
                                      </p:cBhvr>
                                      <p:to>
                                        <p:strVal val="visible"/>
                                      </p:to>
                                    </p:set>
                                    <p:animEffect transition="in" filter="fade">
                                      <p:cBhvr>
                                        <p:cTn id="43" dur="1000"/>
                                        <p:tgtEl>
                                          <p:spTgt spid="2059">
                                            <p:txEl>
                                              <p:pRg st="0" end="0"/>
                                            </p:txEl>
                                          </p:spTgt>
                                        </p:tgtEl>
                                      </p:cBhvr>
                                    </p:animEffect>
                                    <p:anim calcmode="lin" valueType="num">
                                      <p:cBhvr>
                                        <p:cTn id="44" dur="1000" fill="hold"/>
                                        <p:tgtEl>
                                          <p:spTgt spid="2059">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2059">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64"/>
                                        </p:tgtEl>
                                        <p:attrNameLst>
                                          <p:attrName>style.visibility</p:attrName>
                                        </p:attrNameLst>
                                      </p:cBhvr>
                                      <p:to>
                                        <p:strVal val="visible"/>
                                      </p:to>
                                    </p:set>
                                    <p:animEffect transition="in" filter="fade">
                                      <p:cBhvr>
                                        <p:cTn id="48" dur="1000"/>
                                        <p:tgtEl>
                                          <p:spTgt spid="2064"/>
                                        </p:tgtEl>
                                      </p:cBhvr>
                                    </p:animEffect>
                                    <p:anim calcmode="lin" valueType="num">
                                      <p:cBhvr>
                                        <p:cTn id="49" dur="1000" fill="hold"/>
                                        <p:tgtEl>
                                          <p:spTgt spid="2064"/>
                                        </p:tgtEl>
                                        <p:attrNameLst>
                                          <p:attrName>ppt_x</p:attrName>
                                        </p:attrNameLst>
                                      </p:cBhvr>
                                      <p:tavLst>
                                        <p:tav tm="0">
                                          <p:val>
                                            <p:strVal val="#ppt_x"/>
                                          </p:val>
                                        </p:tav>
                                        <p:tav tm="100000">
                                          <p:val>
                                            <p:strVal val="#ppt_x"/>
                                          </p:val>
                                        </p:tav>
                                      </p:tavLst>
                                    </p:anim>
                                    <p:anim calcmode="lin" valueType="num">
                                      <p:cBhvr>
                                        <p:cTn id="50" dur="1000" fill="hold"/>
                                        <p:tgtEl>
                                          <p:spTgt spid="206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057"/>
                                        </p:tgtEl>
                                        <p:attrNameLst>
                                          <p:attrName>style.visibility</p:attrName>
                                        </p:attrNameLst>
                                      </p:cBhvr>
                                      <p:to>
                                        <p:strVal val="visible"/>
                                      </p:to>
                                    </p:set>
                                    <p:animEffect transition="in" filter="fade">
                                      <p:cBhvr>
                                        <p:cTn id="53" dur="1000"/>
                                        <p:tgtEl>
                                          <p:spTgt spid="2057"/>
                                        </p:tgtEl>
                                      </p:cBhvr>
                                    </p:animEffect>
                                    <p:anim calcmode="lin" valueType="num">
                                      <p:cBhvr>
                                        <p:cTn id="54" dur="1000" fill="hold"/>
                                        <p:tgtEl>
                                          <p:spTgt spid="2057"/>
                                        </p:tgtEl>
                                        <p:attrNameLst>
                                          <p:attrName>ppt_x</p:attrName>
                                        </p:attrNameLst>
                                      </p:cBhvr>
                                      <p:tavLst>
                                        <p:tav tm="0">
                                          <p:val>
                                            <p:strVal val="#ppt_x"/>
                                          </p:val>
                                        </p:tav>
                                        <p:tav tm="100000">
                                          <p:val>
                                            <p:strVal val="#ppt_x"/>
                                          </p:val>
                                        </p:tav>
                                      </p:tavLst>
                                    </p:anim>
                                    <p:anim calcmode="lin" valueType="num">
                                      <p:cBhvr>
                                        <p:cTn id="55" dur="1000" fill="hold"/>
                                        <p:tgtEl>
                                          <p:spTgt spid="205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nodeType="clickEffect">
                                  <p:stCondLst>
                                    <p:cond delay="0"/>
                                  </p:stCondLst>
                                  <p:childTnLst>
                                    <p:set>
                                      <p:cBhvr>
                                        <p:cTn id="59" dur="1" fill="hold">
                                          <p:stCondLst>
                                            <p:cond delay="0"/>
                                          </p:stCondLst>
                                        </p:cTn>
                                        <p:tgtEl>
                                          <p:spTgt spid="2063"/>
                                        </p:tgtEl>
                                        <p:attrNameLst>
                                          <p:attrName>style.visibility</p:attrName>
                                        </p:attrNameLst>
                                      </p:cBhvr>
                                      <p:to>
                                        <p:strVal val="visible"/>
                                      </p:to>
                                    </p:set>
                                    <p:animEffect transition="in" filter="fade">
                                      <p:cBhvr>
                                        <p:cTn id="60" dur="1000"/>
                                        <p:tgtEl>
                                          <p:spTgt spid="2063"/>
                                        </p:tgtEl>
                                      </p:cBhvr>
                                    </p:animEffect>
                                    <p:anim calcmode="lin" valueType="num">
                                      <p:cBhvr>
                                        <p:cTn id="61" dur="1000" fill="hold"/>
                                        <p:tgtEl>
                                          <p:spTgt spid="2063"/>
                                        </p:tgtEl>
                                        <p:attrNameLst>
                                          <p:attrName>ppt_x</p:attrName>
                                        </p:attrNameLst>
                                      </p:cBhvr>
                                      <p:tavLst>
                                        <p:tav tm="0">
                                          <p:val>
                                            <p:strVal val="#ppt_x"/>
                                          </p:val>
                                        </p:tav>
                                        <p:tav tm="100000">
                                          <p:val>
                                            <p:strVal val="#ppt_x"/>
                                          </p:val>
                                        </p:tav>
                                      </p:tavLst>
                                    </p:anim>
                                    <p:anim calcmode="lin" valueType="num">
                                      <p:cBhvr>
                                        <p:cTn id="62" dur="1000" fill="hold"/>
                                        <p:tgtEl>
                                          <p:spTgt spid="2063"/>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060"/>
                                        </p:tgtEl>
                                        <p:attrNameLst>
                                          <p:attrName>style.visibility</p:attrName>
                                        </p:attrNameLst>
                                      </p:cBhvr>
                                      <p:to>
                                        <p:strVal val="visible"/>
                                      </p:to>
                                    </p:set>
                                    <p:animEffect transition="in" filter="fade">
                                      <p:cBhvr>
                                        <p:cTn id="65" dur="1000"/>
                                        <p:tgtEl>
                                          <p:spTgt spid="2060"/>
                                        </p:tgtEl>
                                      </p:cBhvr>
                                    </p:animEffect>
                                    <p:anim calcmode="lin" valueType="num">
                                      <p:cBhvr>
                                        <p:cTn id="66" dur="1000" fill="hold"/>
                                        <p:tgtEl>
                                          <p:spTgt spid="2060"/>
                                        </p:tgtEl>
                                        <p:attrNameLst>
                                          <p:attrName>ppt_x</p:attrName>
                                        </p:attrNameLst>
                                      </p:cBhvr>
                                      <p:tavLst>
                                        <p:tav tm="0">
                                          <p:val>
                                            <p:strVal val="#ppt_x"/>
                                          </p:val>
                                        </p:tav>
                                        <p:tav tm="100000">
                                          <p:val>
                                            <p:strVal val="#ppt_x"/>
                                          </p:val>
                                        </p:tav>
                                      </p:tavLst>
                                    </p:anim>
                                    <p:anim calcmode="lin" valueType="num">
                                      <p:cBhvr>
                                        <p:cTn id="67" dur="1000" fill="hold"/>
                                        <p:tgtEl>
                                          <p:spTgt spid="2060"/>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062">
                                            <p:txEl>
                                              <p:pRg st="0" end="0"/>
                                            </p:txEl>
                                          </p:spTgt>
                                        </p:tgtEl>
                                        <p:attrNameLst>
                                          <p:attrName>style.visibility</p:attrName>
                                        </p:attrNameLst>
                                      </p:cBhvr>
                                      <p:to>
                                        <p:strVal val="visible"/>
                                      </p:to>
                                    </p:set>
                                    <p:animEffect transition="in" filter="fade">
                                      <p:cBhvr>
                                        <p:cTn id="75" dur="1000"/>
                                        <p:tgtEl>
                                          <p:spTgt spid="2062">
                                            <p:txEl>
                                              <p:pRg st="0" end="0"/>
                                            </p:txEl>
                                          </p:spTgt>
                                        </p:tgtEl>
                                      </p:cBhvr>
                                    </p:animEffect>
                                    <p:anim calcmode="lin" valueType="num">
                                      <p:cBhvr>
                                        <p:cTn id="76" dur="1000" fill="hold"/>
                                        <p:tgtEl>
                                          <p:spTgt spid="2062">
                                            <p:txEl>
                                              <p:pRg st="0" end="0"/>
                                            </p:txEl>
                                          </p:spTgt>
                                        </p:tgtEl>
                                        <p:attrNameLst>
                                          <p:attrName>ppt_x</p:attrName>
                                        </p:attrNameLst>
                                      </p:cBhvr>
                                      <p:tavLst>
                                        <p:tav tm="0">
                                          <p:val>
                                            <p:strVal val="#ppt_x"/>
                                          </p:val>
                                        </p:tav>
                                        <p:tav tm="100000">
                                          <p:val>
                                            <p:strVal val="#ppt_x"/>
                                          </p:val>
                                        </p:tav>
                                      </p:tavLst>
                                    </p:anim>
                                    <p:anim calcmode="lin" valueType="num">
                                      <p:cBhvr>
                                        <p:cTn id="77" dur="1000" fill="hold"/>
                                        <p:tgtEl>
                                          <p:spTgt spid="206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P spid="2056" grpId="0" build="p"/>
      <p:bldP spid="2057" grpId="0" animBg="1"/>
      <p:bldP spid="2059" grpId="0" build="p"/>
      <p:bldP spid="2060" grpId="0" animBg="1"/>
      <p:bldP spid="2062" grpId="0" build="p"/>
      <p:bldP spid="2" grpId="0"/>
      <p:bldP spid="4"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8" name="Google Shape;2098;p63"/>
          <p:cNvSpPr txBox="1">
            <a:spLocks noGrp="1"/>
          </p:cNvSpPr>
          <p:nvPr>
            <p:ph type="title" idx="2"/>
          </p:nvPr>
        </p:nvSpPr>
        <p:spPr>
          <a:xfrm>
            <a:off x="3681453" y="1525854"/>
            <a:ext cx="1654843" cy="375600"/>
          </a:xfrm>
          <a:prstGeom prst="rect">
            <a:avLst/>
          </a:prstGeom>
        </p:spPr>
        <p:txBody>
          <a:bodyPr spcFirstLastPara="1" wrap="square" lIns="91425" tIns="91425" rIns="91425" bIns="91425" anchor="t" anchorCtr="0">
            <a:noAutofit/>
          </a:bodyPr>
          <a:lstStyle/>
          <a:p>
            <a:r>
              <a:rPr lang="fr-FR" dirty="0"/>
              <a:t>Scénario OUT :</a:t>
            </a:r>
          </a:p>
        </p:txBody>
      </p:sp>
      <p:sp>
        <p:nvSpPr>
          <p:cNvPr id="2099" name="Google Shape;2099;p63"/>
          <p:cNvSpPr txBox="1">
            <a:spLocks noGrp="1"/>
          </p:cNvSpPr>
          <p:nvPr>
            <p:ph type="subTitle" idx="1"/>
          </p:nvPr>
        </p:nvSpPr>
        <p:spPr>
          <a:xfrm>
            <a:off x="177702" y="2149624"/>
            <a:ext cx="2410802" cy="2593775"/>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fr-FR" sz="1200" b="0" i="0" dirty="0">
                <a:solidFill>
                  <a:srgbClr val="D1D5DB"/>
                </a:solidFill>
                <a:effectLst/>
                <a:latin typeface="Söhne"/>
              </a:rPr>
              <a:t>Surveillance de la qualité de l’air avec Arduino </a:t>
            </a:r>
            <a:r>
              <a:rPr lang="fr-FR" sz="1200" b="0" i="0" dirty="0" err="1">
                <a:solidFill>
                  <a:srgbClr val="D1D5DB"/>
                </a:solidFill>
                <a:effectLst/>
                <a:latin typeface="Söhne"/>
              </a:rPr>
              <a:t>Uno</a:t>
            </a:r>
            <a:r>
              <a:rPr lang="fr-FR" sz="1200" b="0" i="0" dirty="0">
                <a:solidFill>
                  <a:srgbClr val="D1D5DB"/>
                </a:solidFill>
                <a:effectLst/>
                <a:latin typeface="Söhne"/>
              </a:rPr>
              <a:t> et QT</a:t>
            </a:r>
          </a:p>
          <a:p>
            <a:pPr marL="0" lvl="0" indent="0" algn="just" rtl="0">
              <a:spcBef>
                <a:spcPts val="0"/>
              </a:spcBef>
              <a:spcAft>
                <a:spcPts val="0"/>
              </a:spcAft>
            </a:pPr>
            <a:endParaRPr lang="fr-FR" sz="1200" b="0" i="0" dirty="0">
              <a:solidFill>
                <a:srgbClr val="D1D5DB"/>
              </a:solidFill>
              <a:effectLst/>
              <a:latin typeface="Söhne"/>
            </a:endParaRPr>
          </a:p>
          <a:p>
            <a:pPr marL="171450" lvl="0" indent="-171450" algn="just" rtl="0">
              <a:spcBef>
                <a:spcPts val="0"/>
              </a:spcBef>
              <a:spcAft>
                <a:spcPts val="0"/>
              </a:spcAft>
              <a:buFont typeface="Arial" panose="020B0604020202020204" pitchFamily="34" charset="0"/>
              <a:buChar char="•"/>
            </a:pPr>
            <a:r>
              <a:rPr lang="fr-FR" sz="1200" dirty="0">
                <a:solidFill>
                  <a:srgbClr val="D1D5DB"/>
                </a:solidFill>
                <a:latin typeface="Söhne"/>
              </a:rPr>
              <a:t>Gestion des employé et des identifiant , RFID avec QT et Arduino </a:t>
            </a:r>
            <a:r>
              <a:rPr lang="fr-FR" sz="1200" dirty="0" err="1">
                <a:solidFill>
                  <a:srgbClr val="D1D5DB"/>
                </a:solidFill>
                <a:latin typeface="Söhne"/>
              </a:rPr>
              <a:t>Uno</a:t>
            </a:r>
            <a:endParaRPr lang="fr-FR" sz="1200" dirty="0">
              <a:solidFill>
                <a:srgbClr val="D1D5DB"/>
              </a:solidFill>
              <a:latin typeface="Söhne"/>
            </a:endParaRPr>
          </a:p>
          <a:p>
            <a:pPr marL="0" lvl="0" indent="0" algn="just" rtl="0">
              <a:spcBef>
                <a:spcPts val="0"/>
              </a:spcBef>
              <a:spcAft>
                <a:spcPts val="0"/>
              </a:spcAft>
            </a:pPr>
            <a:endParaRPr lang="fr-FR" sz="1200" dirty="0">
              <a:solidFill>
                <a:srgbClr val="D1D5DB"/>
              </a:solidFill>
              <a:latin typeface="Söhne"/>
            </a:endParaRPr>
          </a:p>
          <a:p>
            <a:pPr marL="171450" lvl="0" indent="-171450" algn="just" rtl="0">
              <a:spcBef>
                <a:spcPts val="0"/>
              </a:spcBef>
              <a:spcAft>
                <a:spcPts val="0"/>
              </a:spcAft>
              <a:buFont typeface="Arial" panose="020B0604020202020204" pitchFamily="34" charset="0"/>
              <a:buChar char="•"/>
            </a:pPr>
            <a:r>
              <a:rPr lang="fr-FR" sz="1200" dirty="0">
                <a:solidFill>
                  <a:srgbClr val="D1D5DB"/>
                </a:solidFill>
                <a:latin typeface="Söhne"/>
              </a:rPr>
              <a:t>Contrôle des LED et du servo-moteur avec Arduino </a:t>
            </a:r>
            <a:r>
              <a:rPr lang="fr-FR" sz="1200" dirty="0" err="1">
                <a:solidFill>
                  <a:srgbClr val="D1D5DB"/>
                </a:solidFill>
                <a:latin typeface="Söhne"/>
              </a:rPr>
              <a:t>Uno</a:t>
            </a:r>
            <a:r>
              <a:rPr lang="fr-FR" sz="1200" dirty="0">
                <a:solidFill>
                  <a:srgbClr val="D1D5DB"/>
                </a:solidFill>
                <a:latin typeface="Söhne"/>
              </a:rPr>
              <a:t> en fonction de l‘état de la carte RFID</a:t>
            </a:r>
          </a:p>
        </p:txBody>
      </p:sp>
      <p:sp>
        <p:nvSpPr>
          <p:cNvPr id="2105" name="Google Shape;2105;p63"/>
          <p:cNvSpPr txBox="1">
            <a:spLocks noGrp="1"/>
          </p:cNvSpPr>
          <p:nvPr>
            <p:ph type="subTitle" idx="8"/>
          </p:nvPr>
        </p:nvSpPr>
        <p:spPr>
          <a:xfrm>
            <a:off x="2941058" y="1862005"/>
            <a:ext cx="3135632" cy="2533694"/>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fr-FR" sz="1200" dirty="0">
                <a:solidFill>
                  <a:srgbClr val="D1D5DB"/>
                </a:solidFill>
                <a:latin typeface="Söhne"/>
              </a:rPr>
              <a:t>Affichage de la date ou de la concentration sur un écran LCD grâce à l’interaction avec l’application et arrêt du buzzer lorsque la concentration revient à la  normale.</a:t>
            </a:r>
          </a:p>
          <a:p>
            <a:pPr marL="171450" lvl="0" indent="-171450" algn="just" rtl="0">
              <a:spcBef>
                <a:spcPts val="0"/>
              </a:spcBef>
              <a:spcAft>
                <a:spcPts val="0"/>
              </a:spcAft>
              <a:buFont typeface="Arial" panose="020B0604020202020204" pitchFamily="34" charset="0"/>
              <a:buChar char="•"/>
            </a:pPr>
            <a:endParaRPr lang="fr-FR" sz="1200" dirty="0">
              <a:solidFill>
                <a:srgbClr val="D1D5DB"/>
              </a:solidFill>
              <a:latin typeface="Söhne"/>
            </a:endParaRPr>
          </a:p>
          <a:p>
            <a:pPr marL="171450" lvl="0" indent="-171450" algn="just" rtl="0">
              <a:spcBef>
                <a:spcPts val="0"/>
              </a:spcBef>
              <a:spcAft>
                <a:spcPts val="0"/>
              </a:spcAft>
              <a:buFont typeface="Arial" panose="020B0604020202020204" pitchFamily="34" charset="0"/>
              <a:buChar char="•"/>
            </a:pPr>
            <a:r>
              <a:rPr lang="fr-FR" sz="1200" dirty="0">
                <a:solidFill>
                  <a:srgbClr val="D1D5DB"/>
                </a:solidFill>
                <a:latin typeface="Söhne"/>
              </a:rPr>
              <a:t>Affichage des noms des bénévoles les plus actifs sur l’écran LCD</a:t>
            </a:r>
          </a:p>
          <a:p>
            <a:pPr marL="171450" lvl="0" indent="-171450" algn="just" rtl="0">
              <a:spcBef>
                <a:spcPts val="0"/>
              </a:spcBef>
              <a:spcAft>
                <a:spcPts val="0"/>
              </a:spcAft>
              <a:buFont typeface="Arial" panose="020B0604020202020204" pitchFamily="34" charset="0"/>
              <a:buChar char="•"/>
            </a:pPr>
            <a:endParaRPr lang="fr-FR" sz="1200" dirty="0">
              <a:solidFill>
                <a:srgbClr val="D1D5DB"/>
              </a:solidFill>
              <a:latin typeface="Söhne"/>
            </a:endParaRPr>
          </a:p>
          <a:p>
            <a:pPr marL="171450" lvl="0" indent="-171450" algn="just" rtl="0">
              <a:spcBef>
                <a:spcPts val="0"/>
              </a:spcBef>
              <a:spcAft>
                <a:spcPts val="0"/>
              </a:spcAft>
              <a:buFont typeface="Arial" panose="020B0604020202020204" pitchFamily="34" charset="0"/>
              <a:buChar char="•"/>
            </a:pPr>
            <a:r>
              <a:rPr lang="fr-FR" sz="1200" dirty="0">
                <a:solidFill>
                  <a:srgbClr val="D1D5DB"/>
                </a:solidFill>
                <a:latin typeface="Söhne"/>
              </a:rPr>
              <a:t>Envoi d’un signal pour fermer la porte et affichage des informations des employé dans l’interface graphique</a:t>
            </a:r>
          </a:p>
          <a:p>
            <a:pPr marL="171450" lvl="0" indent="-171450" algn="just" rtl="0">
              <a:spcBef>
                <a:spcPts val="0"/>
              </a:spcBef>
              <a:spcAft>
                <a:spcPts val="0"/>
              </a:spcAft>
              <a:buFont typeface="Arial" panose="020B0604020202020204" pitchFamily="34" charset="0"/>
              <a:buChar char="•"/>
            </a:pPr>
            <a:endParaRPr lang="fr-FR" sz="1200" dirty="0">
              <a:solidFill>
                <a:srgbClr val="D1D5DB"/>
              </a:solidFill>
              <a:latin typeface="Söhne"/>
            </a:endParaRPr>
          </a:p>
          <a:p>
            <a:pPr marL="171450" lvl="0" indent="-171450" algn="just" rtl="0">
              <a:spcBef>
                <a:spcPts val="0"/>
              </a:spcBef>
              <a:spcAft>
                <a:spcPts val="0"/>
              </a:spcAft>
              <a:buFont typeface="Arial" panose="020B0604020202020204" pitchFamily="34" charset="0"/>
              <a:buChar char="•"/>
            </a:pPr>
            <a:r>
              <a:rPr lang="fr-FR" sz="1200" dirty="0">
                <a:solidFill>
                  <a:srgbClr val="D1D5DB"/>
                </a:solidFill>
                <a:latin typeface="Söhne"/>
              </a:rPr>
              <a:t>Contrôle du servo-moteur pour fermer la porte et communication avec le capteur RFID</a:t>
            </a:r>
            <a:endParaRPr sz="1200" dirty="0">
              <a:solidFill>
                <a:srgbClr val="D1D5DB"/>
              </a:solidFill>
              <a:latin typeface="Söhne"/>
            </a:endParaRPr>
          </a:p>
        </p:txBody>
      </p:sp>
      <p:cxnSp>
        <p:nvCxnSpPr>
          <p:cNvPr id="2108" name="Google Shape;2108;p63"/>
          <p:cNvCxnSpPr/>
          <p:nvPr/>
        </p:nvCxnSpPr>
        <p:spPr>
          <a:xfrm>
            <a:off x="2819400" y="1648959"/>
            <a:ext cx="0" cy="2964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365;p52">
            <a:extLst>
              <a:ext uri="{FF2B5EF4-FFF2-40B4-BE49-F238E27FC236}">
                <a16:creationId xmlns:a16="http://schemas.microsoft.com/office/drawing/2014/main" id="{AB2467D2-2B82-ED0E-6582-EFBDCBEB654E}"/>
              </a:ext>
            </a:extLst>
          </p:cNvPr>
          <p:cNvSpPr txBox="1">
            <a:spLocks/>
          </p:cNvSpPr>
          <p:nvPr/>
        </p:nvSpPr>
        <p:spPr>
          <a:xfrm>
            <a:off x="184520" y="204290"/>
            <a:ext cx="5988080" cy="56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dirty="0"/>
              <a:t>04. Les modules :</a:t>
            </a:r>
          </a:p>
        </p:txBody>
      </p:sp>
      <p:cxnSp>
        <p:nvCxnSpPr>
          <p:cNvPr id="3" name="Google Shape;366;p52">
            <a:extLst>
              <a:ext uri="{FF2B5EF4-FFF2-40B4-BE49-F238E27FC236}">
                <a16:creationId xmlns:a16="http://schemas.microsoft.com/office/drawing/2014/main" id="{2B19E370-EB25-23D3-6D9D-FCE05E7E8B08}"/>
              </a:ext>
            </a:extLst>
          </p:cNvPr>
          <p:cNvCxnSpPr>
            <a:cxnSpLocks/>
          </p:cNvCxnSpPr>
          <p:nvPr/>
        </p:nvCxnSpPr>
        <p:spPr>
          <a:xfrm>
            <a:off x="864640" y="662114"/>
            <a:ext cx="20766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ZoneTexte 3">
            <a:extLst>
              <a:ext uri="{FF2B5EF4-FFF2-40B4-BE49-F238E27FC236}">
                <a16:creationId xmlns:a16="http://schemas.microsoft.com/office/drawing/2014/main" id="{2229A694-80F9-4AF4-C3C7-6A262DFD3116}"/>
              </a:ext>
            </a:extLst>
          </p:cNvPr>
          <p:cNvSpPr txBox="1"/>
          <p:nvPr/>
        </p:nvSpPr>
        <p:spPr>
          <a:xfrm>
            <a:off x="764297" y="747801"/>
            <a:ext cx="4572000" cy="400110"/>
          </a:xfrm>
          <a:prstGeom prst="rect">
            <a:avLst/>
          </a:prstGeom>
          <a:noFill/>
        </p:spPr>
        <p:txBody>
          <a:bodyPr wrap="square">
            <a:spAutoFit/>
          </a:bodyPr>
          <a:lstStyle/>
          <a:p>
            <a:pPr lvl="0" algn="l" rtl="0">
              <a:spcBef>
                <a:spcPts val="0"/>
              </a:spcBef>
              <a:spcAft>
                <a:spcPts val="0"/>
              </a:spcAft>
            </a:pPr>
            <a:r>
              <a:rPr lang="fr-FR" sz="2000" dirty="0">
                <a:solidFill>
                  <a:schemeClr val="accent1"/>
                </a:solidFill>
                <a:latin typeface="Montserrat"/>
              </a:rPr>
              <a:t>Scénarios Arduino N°1 : </a:t>
            </a:r>
          </a:p>
        </p:txBody>
      </p:sp>
      <p:cxnSp>
        <p:nvCxnSpPr>
          <p:cNvPr id="11" name="Google Shape;2108;p63">
            <a:extLst>
              <a:ext uri="{FF2B5EF4-FFF2-40B4-BE49-F238E27FC236}">
                <a16:creationId xmlns:a16="http://schemas.microsoft.com/office/drawing/2014/main" id="{CD68A68B-CC71-385E-E036-B613E131D414}"/>
              </a:ext>
            </a:extLst>
          </p:cNvPr>
          <p:cNvCxnSpPr/>
          <p:nvPr/>
        </p:nvCxnSpPr>
        <p:spPr>
          <a:xfrm>
            <a:off x="6263640" y="1570625"/>
            <a:ext cx="0" cy="2964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14">
            <a:extLst>
              <a:ext uri="{FF2B5EF4-FFF2-40B4-BE49-F238E27FC236}">
                <a16:creationId xmlns:a16="http://schemas.microsoft.com/office/drawing/2014/main" id="{B56FC6AB-5410-7652-7639-9896B8A76E05}"/>
              </a:ext>
            </a:extLst>
          </p:cNvPr>
          <p:cNvSpPr>
            <a:spLocks noGrp="1"/>
          </p:cNvSpPr>
          <p:nvPr>
            <p:ph type="title" idx="5"/>
          </p:nvPr>
        </p:nvSpPr>
        <p:spPr>
          <a:xfrm>
            <a:off x="555604" y="1521117"/>
            <a:ext cx="1535160" cy="375600"/>
          </a:xfrm>
        </p:spPr>
        <p:txBody>
          <a:bodyPr/>
          <a:lstStyle/>
          <a:p>
            <a:r>
              <a:rPr lang="fr-FR" dirty="0"/>
              <a:t>Scénario IN :</a:t>
            </a:r>
          </a:p>
        </p:txBody>
      </p:sp>
      <p:sp>
        <p:nvSpPr>
          <p:cNvPr id="17" name="Titre 16">
            <a:extLst>
              <a:ext uri="{FF2B5EF4-FFF2-40B4-BE49-F238E27FC236}">
                <a16:creationId xmlns:a16="http://schemas.microsoft.com/office/drawing/2014/main" id="{A5E2F391-3983-7067-8EA1-9CEE486FD163}"/>
              </a:ext>
            </a:extLst>
          </p:cNvPr>
          <p:cNvSpPr>
            <a:spLocks noGrp="1"/>
          </p:cNvSpPr>
          <p:nvPr>
            <p:ph type="title" idx="7"/>
          </p:nvPr>
        </p:nvSpPr>
        <p:spPr>
          <a:xfrm>
            <a:off x="6835500" y="1521117"/>
            <a:ext cx="1173120" cy="375600"/>
          </a:xfrm>
        </p:spPr>
        <p:txBody>
          <a:bodyPr/>
          <a:lstStyle/>
          <a:p>
            <a:r>
              <a:rPr lang="fr-FR" dirty="0"/>
              <a:t>Matériel :</a:t>
            </a:r>
          </a:p>
        </p:txBody>
      </p:sp>
      <p:sp>
        <p:nvSpPr>
          <p:cNvPr id="19" name="ZoneTexte 18">
            <a:extLst>
              <a:ext uri="{FF2B5EF4-FFF2-40B4-BE49-F238E27FC236}">
                <a16:creationId xmlns:a16="http://schemas.microsoft.com/office/drawing/2014/main" id="{18A7F595-6910-6702-1538-11359457E2B9}"/>
              </a:ext>
            </a:extLst>
          </p:cNvPr>
          <p:cNvSpPr txBox="1"/>
          <p:nvPr/>
        </p:nvSpPr>
        <p:spPr>
          <a:xfrm>
            <a:off x="6743198" y="2179195"/>
            <a:ext cx="1829431" cy="2216504"/>
          </a:xfrm>
          <a:prstGeom prst="rect">
            <a:avLst/>
          </a:prstGeom>
          <a:noFill/>
        </p:spPr>
        <p:txBody>
          <a:bodyPr wrap="square" rtlCol="0">
            <a:spAutoFit/>
          </a:bodyPr>
          <a:lstStyle/>
          <a:p>
            <a:pPr algn="just"/>
            <a:r>
              <a:rPr lang="fr-FR" sz="1200" dirty="0">
                <a:solidFill>
                  <a:srgbClr val="D1D5DB"/>
                </a:solidFill>
                <a:latin typeface="Söhne"/>
                <a:sym typeface="Montserrat"/>
              </a:rPr>
              <a:t>Arduino </a:t>
            </a:r>
            <a:r>
              <a:rPr lang="fr-FR" sz="1200" dirty="0" err="1">
                <a:solidFill>
                  <a:srgbClr val="D1D5DB"/>
                </a:solidFill>
                <a:latin typeface="Söhne"/>
                <a:sym typeface="Montserrat"/>
              </a:rPr>
              <a:t>Uno</a:t>
            </a:r>
            <a:endParaRPr lang="fr-FR" sz="1200" dirty="0">
              <a:solidFill>
                <a:srgbClr val="D1D5DB"/>
              </a:solidFill>
              <a:latin typeface="Söhne"/>
              <a:sym typeface="Montserrat"/>
            </a:endParaRPr>
          </a:p>
          <a:p>
            <a:pPr algn="just"/>
            <a:r>
              <a:rPr lang="fr-FR" sz="1200" dirty="0">
                <a:solidFill>
                  <a:srgbClr val="D1D5DB"/>
                </a:solidFill>
                <a:latin typeface="Söhne"/>
                <a:sym typeface="Montserrat"/>
              </a:rPr>
              <a:t>capteur de gaz MQ-135</a:t>
            </a:r>
          </a:p>
          <a:p>
            <a:pPr algn="just"/>
            <a:r>
              <a:rPr lang="fr-FR" sz="1200" dirty="0">
                <a:solidFill>
                  <a:srgbClr val="D1D5DB"/>
                </a:solidFill>
                <a:latin typeface="Söhne"/>
                <a:sym typeface="Montserrat"/>
              </a:rPr>
              <a:t>buzzer </a:t>
            </a:r>
          </a:p>
          <a:p>
            <a:pPr algn="just"/>
            <a:r>
              <a:rPr lang="fr-FR" sz="1200" dirty="0">
                <a:solidFill>
                  <a:srgbClr val="D1D5DB"/>
                </a:solidFill>
                <a:latin typeface="Söhne"/>
                <a:sym typeface="Montserrat"/>
              </a:rPr>
              <a:t>écran LCD.</a:t>
            </a:r>
          </a:p>
          <a:p>
            <a:pPr lvl="0">
              <a:lnSpc>
                <a:spcPct val="107000"/>
              </a:lnSpc>
              <a:spcAft>
                <a:spcPts val="800"/>
              </a:spcAft>
              <a:buSzPts val="1000"/>
              <a:tabLst>
                <a:tab pos="457200" algn="l"/>
              </a:tabLst>
            </a:pPr>
            <a:r>
              <a:rPr lang="fr-FR" sz="1200" dirty="0">
                <a:solidFill>
                  <a:srgbClr val="D1D5DB"/>
                </a:solidFill>
                <a:latin typeface="Söhne"/>
                <a:sym typeface="Montserrat"/>
              </a:rPr>
              <a:t>Capteur RFID</a:t>
            </a:r>
          </a:p>
          <a:p>
            <a:pPr lvl="0">
              <a:lnSpc>
                <a:spcPct val="107000"/>
              </a:lnSpc>
              <a:spcAft>
                <a:spcPts val="800"/>
              </a:spcAft>
              <a:buSzPts val="1000"/>
              <a:tabLst>
                <a:tab pos="457200" algn="l"/>
              </a:tabLst>
            </a:pPr>
            <a:r>
              <a:rPr lang="fr-FR" sz="1200" dirty="0">
                <a:solidFill>
                  <a:srgbClr val="D1D5DB"/>
                </a:solidFill>
                <a:latin typeface="Söhne"/>
                <a:sym typeface="Montserrat"/>
              </a:rPr>
              <a:t>Servo moteur</a:t>
            </a:r>
          </a:p>
          <a:p>
            <a:pPr lvl="0">
              <a:lnSpc>
                <a:spcPct val="107000"/>
              </a:lnSpc>
              <a:spcAft>
                <a:spcPts val="800"/>
              </a:spcAft>
              <a:buSzPts val="1000"/>
              <a:tabLst>
                <a:tab pos="457200" algn="l"/>
              </a:tabLst>
            </a:pPr>
            <a:r>
              <a:rPr lang="fr-FR" sz="1200" dirty="0">
                <a:solidFill>
                  <a:srgbClr val="D1D5DB"/>
                </a:solidFill>
                <a:latin typeface="Söhne"/>
                <a:sym typeface="Montserrat"/>
              </a:rPr>
              <a:t>LED verte et rouge</a:t>
            </a:r>
          </a:p>
          <a:p>
            <a:pPr lvl="0">
              <a:lnSpc>
                <a:spcPct val="107000"/>
              </a:lnSpc>
              <a:spcAft>
                <a:spcPts val="800"/>
              </a:spcAft>
              <a:buSzPts val="1000"/>
              <a:tabLst>
                <a:tab pos="457200" algn="l"/>
              </a:tabLst>
            </a:pPr>
            <a:r>
              <a:rPr lang="fr-FR" sz="1200" dirty="0">
                <a:solidFill>
                  <a:srgbClr val="D1D5DB"/>
                </a:solidFill>
                <a:latin typeface="Söhne"/>
                <a:sym typeface="Montserrat"/>
              </a:rPr>
              <a:t>Afficheur LCD  </a:t>
            </a:r>
          </a:p>
          <a:p>
            <a:pPr algn="just"/>
            <a:endParaRPr lang="fr-FR" sz="1200" dirty="0">
              <a:solidFill>
                <a:srgbClr val="D1D5DB"/>
              </a:solidFill>
              <a:latin typeface="Söhne"/>
              <a:sym typeface="Montserrat"/>
            </a:endParaRPr>
          </a:p>
        </p:txBody>
      </p:sp>
      <p:sp>
        <p:nvSpPr>
          <p:cNvPr id="20" name="ZoneTexte 19">
            <a:extLst>
              <a:ext uri="{FF2B5EF4-FFF2-40B4-BE49-F238E27FC236}">
                <a16:creationId xmlns:a16="http://schemas.microsoft.com/office/drawing/2014/main" id="{5DC9DDDF-1BD3-6E05-97AB-1F5453CB3F51}"/>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22" presetClass="entr" presetSubtype="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099">
                                            <p:txEl>
                                              <p:pRg st="0" end="0"/>
                                            </p:txEl>
                                          </p:spTgt>
                                        </p:tgtEl>
                                        <p:attrNameLst>
                                          <p:attrName>style.visibility</p:attrName>
                                        </p:attrNameLst>
                                      </p:cBhvr>
                                      <p:to>
                                        <p:strVal val="visible"/>
                                      </p:to>
                                    </p:set>
                                    <p:animEffect transition="in" filter="wipe(up)">
                                      <p:cBhvr>
                                        <p:cTn id="19" dur="500"/>
                                        <p:tgtEl>
                                          <p:spTgt spid="209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099">
                                            <p:txEl>
                                              <p:pRg st="2" end="2"/>
                                            </p:txEl>
                                          </p:spTgt>
                                        </p:tgtEl>
                                        <p:attrNameLst>
                                          <p:attrName>style.visibility</p:attrName>
                                        </p:attrNameLst>
                                      </p:cBhvr>
                                      <p:to>
                                        <p:strVal val="visible"/>
                                      </p:to>
                                    </p:set>
                                    <p:animEffect transition="in" filter="wipe(up)">
                                      <p:cBhvr>
                                        <p:cTn id="24" dur="500"/>
                                        <p:tgtEl>
                                          <p:spTgt spid="209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099">
                                            <p:txEl>
                                              <p:pRg st="4" end="4"/>
                                            </p:txEl>
                                          </p:spTgt>
                                        </p:tgtEl>
                                        <p:attrNameLst>
                                          <p:attrName>style.visibility</p:attrName>
                                        </p:attrNameLst>
                                      </p:cBhvr>
                                      <p:to>
                                        <p:strVal val="visible"/>
                                      </p:to>
                                    </p:set>
                                    <p:animEffect transition="in" filter="wipe(up)">
                                      <p:cBhvr>
                                        <p:cTn id="29" dur="500"/>
                                        <p:tgtEl>
                                          <p:spTgt spid="209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098"/>
                                        </p:tgtEl>
                                        <p:attrNameLst>
                                          <p:attrName>style.visibility</p:attrName>
                                        </p:attrNameLst>
                                      </p:cBhvr>
                                      <p:to>
                                        <p:strVal val="visible"/>
                                      </p:to>
                                    </p:set>
                                    <p:animEffect transition="in" filter="wipe(down)">
                                      <p:cBhvr>
                                        <p:cTn id="34" dur="500"/>
                                        <p:tgtEl>
                                          <p:spTgt spid="209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05">
                                            <p:txEl>
                                              <p:pRg st="0" end="0"/>
                                            </p:txEl>
                                          </p:spTgt>
                                        </p:tgtEl>
                                        <p:attrNameLst>
                                          <p:attrName>style.visibility</p:attrName>
                                        </p:attrNameLst>
                                      </p:cBhvr>
                                      <p:to>
                                        <p:strVal val="visible"/>
                                      </p:to>
                                    </p:set>
                                    <p:animEffect transition="in" filter="wipe(down)">
                                      <p:cBhvr>
                                        <p:cTn id="37" dur="500"/>
                                        <p:tgtEl>
                                          <p:spTgt spid="210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05">
                                            <p:txEl>
                                              <p:pRg st="2" end="2"/>
                                            </p:txEl>
                                          </p:spTgt>
                                        </p:tgtEl>
                                        <p:attrNameLst>
                                          <p:attrName>style.visibility</p:attrName>
                                        </p:attrNameLst>
                                      </p:cBhvr>
                                      <p:to>
                                        <p:strVal val="visible"/>
                                      </p:to>
                                    </p:set>
                                    <p:animEffect transition="in" filter="wipe(down)">
                                      <p:cBhvr>
                                        <p:cTn id="42" dur="500"/>
                                        <p:tgtEl>
                                          <p:spTgt spid="210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05">
                                            <p:txEl>
                                              <p:pRg st="4" end="4"/>
                                            </p:txEl>
                                          </p:spTgt>
                                        </p:tgtEl>
                                        <p:attrNameLst>
                                          <p:attrName>style.visibility</p:attrName>
                                        </p:attrNameLst>
                                      </p:cBhvr>
                                      <p:to>
                                        <p:strVal val="visible"/>
                                      </p:to>
                                    </p:set>
                                    <p:animEffect transition="in" filter="wipe(down)">
                                      <p:cBhvr>
                                        <p:cTn id="47" dur="500"/>
                                        <p:tgtEl>
                                          <p:spTgt spid="210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105">
                                            <p:txEl>
                                              <p:pRg st="6" end="6"/>
                                            </p:txEl>
                                          </p:spTgt>
                                        </p:tgtEl>
                                        <p:attrNameLst>
                                          <p:attrName>style.visibility</p:attrName>
                                        </p:attrNameLst>
                                      </p:cBhvr>
                                      <p:to>
                                        <p:strVal val="visible"/>
                                      </p:to>
                                    </p:set>
                                    <p:animEffect transition="in" filter="wipe(down)">
                                      <p:cBhvr>
                                        <p:cTn id="52" dur="500"/>
                                        <p:tgtEl>
                                          <p:spTgt spid="2105">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8" grpId="0"/>
      <p:bldP spid="2099" grpId="0" build="p"/>
      <p:bldP spid="2105" grpId="0" build="p"/>
      <p:bldP spid="2" grpId="0"/>
      <p:bldP spid="4" grpId="0"/>
      <p:bldP spid="15" grpId="0"/>
      <p:bldP spid="17"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234552" y="2251180"/>
            <a:ext cx="4108789" cy="783772"/>
          </a:xfrm>
          <a:prstGeom prst="rect">
            <a:avLst/>
          </a:prstGeom>
        </p:spPr>
        <p:txBody>
          <a:bodyPr spcFirstLastPara="1" wrap="square" lIns="91425" tIns="91425" rIns="91425" bIns="91425" anchor="b" anchorCtr="0">
            <a:noAutofit/>
          </a:bodyPr>
          <a:lstStyle/>
          <a:p>
            <a:r>
              <a:rPr lang="fr-FR" dirty="0" err="1"/>
              <a:t>Realisation</a:t>
            </a:r>
            <a:r>
              <a:rPr lang="fr-FR" dirty="0"/>
              <a:t> : </a:t>
            </a:r>
          </a:p>
        </p:txBody>
      </p:sp>
      <p:sp>
        <p:nvSpPr>
          <p:cNvPr id="207" name="Google Shape;207;p43"/>
          <p:cNvSpPr txBox="1">
            <a:spLocks noGrp="1"/>
          </p:cNvSpPr>
          <p:nvPr>
            <p:ph type="title" idx="2"/>
          </p:nvPr>
        </p:nvSpPr>
        <p:spPr>
          <a:xfrm>
            <a:off x="1684020" y="2251180"/>
            <a:ext cx="1251369"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09" name="Google Shape;209;p43"/>
          <p:cNvCxnSpPr/>
          <p:nvPr/>
        </p:nvCxnSpPr>
        <p:spPr>
          <a:xfrm>
            <a:off x="3084970" y="221697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91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pic>
        <p:nvPicPr>
          <p:cNvPr id="5" name="Image 4">
            <a:extLst>
              <a:ext uri="{FF2B5EF4-FFF2-40B4-BE49-F238E27FC236}">
                <a16:creationId xmlns:a16="http://schemas.microsoft.com/office/drawing/2014/main" id="{E1320C79-1F7F-12AD-E00B-599F8E19E9E7}"/>
              </a:ext>
            </a:extLst>
          </p:cNvPr>
          <p:cNvPicPr>
            <a:picLocks noChangeAspect="1"/>
          </p:cNvPicPr>
          <p:nvPr/>
        </p:nvPicPr>
        <p:blipFill>
          <a:blip r:embed="rId4"/>
          <a:stretch>
            <a:fillRect/>
          </a:stretch>
        </p:blipFill>
        <p:spPr>
          <a:xfrm>
            <a:off x="184520" y="1316235"/>
            <a:ext cx="3232850" cy="1948861"/>
          </a:xfrm>
          <a:prstGeom prst="rect">
            <a:avLst/>
          </a:prstGeom>
        </p:spPr>
      </p:pic>
      <p:pic>
        <p:nvPicPr>
          <p:cNvPr id="7" name="Image 6">
            <a:extLst>
              <a:ext uri="{FF2B5EF4-FFF2-40B4-BE49-F238E27FC236}">
                <a16:creationId xmlns:a16="http://schemas.microsoft.com/office/drawing/2014/main" id="{DAC43054-D4EF-BBD0-AA50-D7792FA5BB5A}"/>
              </a:ext>
            </a:extLst>
          </p:cNvPr>
          <p:cNvPicPr>
            <a:picLocks noChangeAspect="1"/>
          </p:cNvPicPr>
          <p:nvPr/>
        </p:nvPicPr>
        <p:blipFill>
          <a:blip r:embed="rId5"/>
          <a:stretch>
            <a:fillRect/>
          </a:stretch>
        </p:blipFill>
        <p:spPr>
          <a:xfrm>
            <a:off x="1823299" y="3039450"/>
            <a:ext cx="3237881" cy="1948861"/>
          </a:xfrm>
          <a:prstGeom prst="rect">
            <a:avLst/>
          </a:prstGeom>
        </p:spPr>
      </p:pic>
      <p:pic>
        <p:nvPicPr>
          <p:cNvPr id="9" name="Image 8">
            <a:extLst>
              <a:ext uri="{FF2B5EF4-FFF2-40B4-BE49-F238E27FC236}">
                <a16:creationId xmlns:a16="http://schemas.microsoft.com/office/drawing/2014/main" id="{AC616E08-CBA2-39CD-DAC4-547400FC2EF0}"/>
              </a:ext>
            </a:extLst>
          </p:cNvPr>
          <p:cNvPicPr>
            <a:picLocks noChangeAspect="1"/>
          </p:cNvPicPr>
          <p:nvPr/>
        </p:nvPicPr>
        <p:blipFill>
          <a:blip r:embed="rId6"/>
          <a:stretch>
            <a:fillRect/>
          </a:stretch>
        </p:blipFill>
        <p:spPr>
          <a:xfrm>
            <a:off x="4285509" y="1264021"/>
            <a:ext cx="3217984" cy="1859280"/>
          </a:xfrm>
          <a:prstGeom prst="rect">
            <a:avLst/>
          </a:prstGeom>
        </p:spPr>
      </p:pic>
      <p:pic>
        <p:nvPicPr>
          <p:cNvPr id="11" name="Image 10">
            <a:extLst>
              <a:ext uri="{FF2B5EF4-FFF2-40B4-BE49-F238E27FC236}">
                <a16:creationId xmlns:a16="http://schemas.microsoft.com/office/drawing/2014/main" id="{863B0B57-1C84-7172-659B-B56D1BFC9CFA}"/>
              </a:ext>
            </a:extLst>
          </p:cNvPr>
          <p:cNvPicPr>
            <a:picLocks noChangeAspect="1"/>
          </p:cNvPicPr>
          <p:nvPr/>
        </p:nvPicPr>
        <p:blipFill>
          <a:blip r:embed="rId7"/>
          <a:stretch>
            <a:fillRect/>
          </a:stretch>
        </p:blipFill>
        <p:spPr>
          <a:xfrm>
            <a:off x="5617941" y="3079930"/>
            <a:ext cx="3232850" cy="1859280"/>
          </a:xfrm>
          <a:prstGeom prst="rect">
            <a:avLst/>
          </a:prstGeom>
        </p:spPr>
      </p:pic>
      <p:sp>
        <p:nvSpPr>
          <p:cNvPr id="16" name="Google Shape;365;p52">
            <a:extLst>
              <a:ext uri="{FF2B5EF4-FFF2-40B4-BE49-F238E27FC236}">
                <a16:creationId xmlns:a16="http://schemas.microsoft.com/office/drawing/2014/main" id="{01D43582-9548-0B8B-9B25-6CAA4C076B05}"/>
              </a:ext>
            </a:extLst>
          </p:cNvPr>
          <p:cNvSpPr txBox="1">
            <a:spLocks/>
          </p:cNvSpPr>
          <p:nvPr/>
        </p:nvSpPr>
        <p:spPr>
          <a:xfrm>
            <a:off x="184520" y="204290"/>
            <a:ext cx="5988080" cy="568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dirty="0"/>
              <a:t>05. </a:t>
            </a:r>
            <a:r>
              <a:rPr lang="fr-FR" dirty="0" err="1"/>
              <a:t>Realisation</a:t>
            </a:r>
            <a:r>
              <a:rPr lang="fr-FR" dirty="0"/>
              <a:t>:</a:t>
            </a:r>
          </a:p>
        </p:txBody>
      </p:sp>
      <p:cxnSp>
        <p:nvCxnSpPr>
          <p:cNvPr id="17" name="Google Shape;366;p52">
            <a:extLst>
              <a:ext uri="{FF2B5EF4-FFF2-40B4-BE49-F238E27FC236}">
                <a16:creationId xmlns:a16="http://schemas.microsoft.com/office/drawing/2014/main" id="{B4030372-2FE6-CCE6-74EB-1307D00A0543}"/>
              </a:ext>
            </a:extLst>
          </p:cNvPr>
          <p:cNvCxnSpPr>
            <a:cxnSpLocks/>
          </p:cNvCxnSpPr>
          <p:nvPr/>
        </p:nvCxnSpPr>
        <p:spPr>
          <a:xfrm>
            <a:off x="864640" y="662114"/>
            <a:ext cx="207668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ZoneTexte 17">
            <a:extLst>
              <a:ext uri="{FF2B5EF4-FFF2-40B4-BE49-F238E27FC236}">
                <a16:creationId xmlns:a16="http://schemas.microsoft.com/office/drawing/2014/main" id="{F5E952E4-1B13-BDA3-D8F0-9993F2AAA853}"/>
              </a:ext>
            </a:extLst>
          </p:cNvPr>
          <p:cNvSpPr txBox="1"/>
          <p:nvPr/>
        </p:nvSpPr>
        <p:spPr>
          <a:xfrm>
            <a:off x="764297" y="747801"/>
            <a:ext cx="4572000" cy="400110"/>
          </a:xfrm>
          <a:prstGeom prst="rect">
            <a:avLst/>
          </a:prstGeom>
          <a:noFill/>
        </p:spPr>
        <p:txBody>
          <a:bodyPr wrap="square">
            <a:spAutoFit/>
          </a:bodyPr>
          <a:lstStyle/>
          <a:p>
            <a:pPr lvl="0" algn="l" rtl="0">
              <a:spcBef>
                <a:spcPts val="0"/>
              </a:spcBef>
              <a:spcAft>
                <a:spcPts val="0"/>
              </a:spcAft>
            </a:pPr>
            <a:r>
              <a:rPr lang="fr-FR" sz="2000" dirty="0">
                <a:solidFill>
                  <a:schemeClr val="accent1"/>
                </a:solidFill>
                <a:latin typeface="Montserrat"/>
              </a:rPr>
              <a:t>Interface :</a:t>
            </a:r>
          </a:p>
        </p:txBody>
      </p:sp>
      <p:sp>
        <p:nvSpPr>
          <p:cNvPr id="19" name="ZoneTexte 18">
            <a:extLst>
              <a:ext uri="{FF2B5EF4-FFF2-40B4-BE49-F238E27FC236}">
                <a16:creationId xmlns:a16="http://schemas.microsoft.com/office/drawing/2014/main" id="{0F24E2AC-2FD6-B62D-4165-2DE942B380AF}"/>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11" name="Google Shape;2060;p60">
            <a:extLst>
              <a:ext uri="{FF2B5EF4-FFF2-40B4-BE49-F238E27FC236}">
                <a16:creationId xmlns:a16="http://schemas.microsoft.com/office/drawing/2014/main" id="{6EAE44EA-BE82-B983-5A21-50CE65DDACEE}"/>
              </a:ext>
            </a:extLst>
          </p:cNvPr>
          <p:cNvSpPr/>
          <p:nvPr/>
        </p:nvSpPr>
        <p:spPr>
          <a:xfrm>
            <a:off x="640077" y="1017387"/>
            <a:ext cx="2220234" cy="2220234"/>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txBox="1">
            <a:spLocks noGrp="1"/>
          </p:cNvSpPr>
          <p:nvPr>
            <p:ph type="subTitle" idx="1"/>
          </p:nvPr>
        </p:nvSpPr>
        <p:spPr>
          <a:xfrm>
            <a:off x="4105580" y="1017387"/>
            <a:ext cx="4309199" cy="4258650"/>
          </a:xfrm>
          <a:prstGeom prst="rect">
            <a:avLst/>
          </a:prstGeom>
        </p:spPr>
        <p:txBody>
          <a:bodyPr spcFirstLastPara="1" wrap="square" lIns="91425" tIns="91425" rIns="91425" bIns="91425" anchor="t" anchorCtr="0">
            <a:noAutofit/>
          </a:bodyPr>
          <a:lstStyle/>
          <a:p>
            <a:pPr algn="just"/>
            <a:r>
              <a:rPr lang="en-US" dirty="0" err="1"/>
              <a:t>En</a:t>
            </a:r>
            <a:r>
              <a:rPr lang="en-US" dirty="0"/>
              <a:t> conclusion, </a:t>
            </a:r>
            <a:r>
              <a:rPr lang="en-US" dirty="0" err="1"/>
              <a:t>Heartshare</a:t>
            </a:r>
            <a:r>
              <a:rPr lang="en-US" dirty="0"/>
              <a:t> </a:t>
            </a:r>
            <a:r>
              <a:rPr lang="en-US" dirty="0" err="1"/>
              <a:t>est</a:t>
            </a:r>
            <a:r>
              <a:rPr lang="en-US" dirty="0"/>
              <a:t> </a:t>
            </a:r>
            <a:r>
              <a:rPr lang="en-US" dirty="0" err="1"/>
              <a:t>une</a:t>
            </a:r>
            <a:r>
              <a:rPr lang="en-US" dirty="0"/>
              <a:t> application pratique et </a:t>
            </a:r>
            <a:r>
              <a:rPr lang="en-US" dirty="0" err="1"/>
              <a:t>efficace</a:t>
            </a:r>
            <a:r>
              <a:rPr lang="en-US" dirty="0"/>
              <a:t> qui aide à </a:t>
            </a:r>
            <a:r>
              <a:rPr lang="en-US" dirty="0" err="1"/>
              <a:t>gérer</a:t>
            </a:r>
            <a:r>
              <a:rPr lang="en-US" dirty="0"/>
              <a:t> les </a:t>
            </a:r>
            <a:r>
              <a:rPr lang="en-US" dirty="0" err="1"/>
              <a:t>programmes</a:t>
            </a:r>
            <a:r>
              <a:rPr lang="en-US" dirty="0"/>
              <a:t> de dons </a:t>
            </a:r>
            <a:r>
              <a:rPr lang="en-US" dirty="0" err="1"/>
              <a:t>alimentaires</a:t>
            </a:r>
            <a:r>
              <a:rPr lang="en-US" dirty="0"/>
              <a:t> et </a:t>
            </a:r>
            <a:r>
              <a:rPr lang="en-US" dirty="0" err="1"/>
              <a:t>contribue</a:t>
            </a:r>
            <a:r>
              <a:rPr lang="en-US" dirty="0"/>
              <a:t> à la </a:t>
            </a:r>
            <a:r>
              <a:rPr lang="en-US" dirty="0" err="1"/>
              <a:t>lutte</a:t>
            </a:r>
            <a:r>
              <a:rPr lang="en-US" dirty="0"/>
              <a:t> </a:t>
            </a:r>
            <a:r>
              <a:rPr lang="en-US" dirty="0" err="1"/>
              <a:t>contre</a:t>
            </a:r>
            <a:r>
              <a:rPr lang="en-US" dirty="0"/>
              <a:t> la </a:t>
            </a:r>
            <a:r>
              <a:rPr lang="en-US" dirty="0" err="1"/>
              <a:t>faim</a:t>
            </a:r>
            <a:r>
              <a:rPr lang="en-US" dirty="0"/>
              <a:t> et à la promotion </a:t>
            </a:r>
            <a:r>
              <a:rPr lang="en-US" dirty="0" err="1"/>
              <a:t>d'une</a:t>
            </a:r>
            <a:r>
              <a:rPr lang="en-US" dirty="0"/>
              <a:t> </a:t>
            </a:r>
            <a:r>
              <a:rPr lang="en-US" dirty="0" err="1"/>
              <a:t>consommation</a:t>
            </a:r>
            <a:r>
              <a:rPr lang="en-US" dirty="0"/>
              <a:t> </a:t>
            </a:r>
            <a:r>
              <a:rPr lang="en-US" dirty="0" err="1"/>
              <a:t>alimentaire</a:t>
            </a:r>
            <a:r>
              <a:rPr lang="en-US" dirty="0"/>
              <a:t> plus durable. Elle </a:t>
            </a:r>
            <a:r>
              <a:rPr lang="en-US" dirty="0" err="1"/>
              <a:t>permet</a:t>
            </a:r>
            <a:r>
              <a:rPr lang="en-US" dirty="0"/>
              <a:t> </a:t>
            </a:r>
            <a:r>
              <a:rPr lang="en-US" dirty="0" err="1"/>
              <a:t>une</a:t>
            </a:r>
            <a:r>
              <a:rPr lang="en-US" dirty="0"/>
              <a:t> communication et un </a:t>
            </a:r>
            <a:r>
              <a:rPr lang="en-US" dirty="0" err="1"/>
              <a:t>suivi</a:t>
            </a:r>
            <a:r>
              <a:rPr lang="en-US" dirty="0"/>
              <a:t> </a:t>
            </a:r>
            <a:r>
              <a:rPr lang="en-US" dirty="0" err="1"/>
              <a:t>améliorés</a:t>
            </a:r>
            <a:r>
              <a:rPr lang="en-US" dirty="0"/>
              <a:t> des aliments </a:t>
            </a:r>
            <a:r>
              <a:rPr lang="en-US" dirty="0" err="1"/>
              <a:t>donnés</a:t>
            </a:r>
            <a:r>
              <a:rPr lang="en-US" dirty="0"/>
              <a:t> et des </a:t>
            </a:r>
            <a:r>
              <a:rPr lang="en-US" dirty="0" err="1"/>
              <a:t>fonctionnalités</a:t>
            </a:r>
            <a:r>
              <a:rPr lang="en-US" dirty="0"/>
              <a:t> Smart pour </a:t>
            </a:r>
            <a:r>
              <a:rPr lang="en-US" dirty="0" err="1"/>
              <a:t>faciliter</a:t>
            </a:r>
            <a:r>
              <a:rPr lang="en-US" dirty="0"/>
              <a:t> le </a:t>
            </a:r>
            <a:r>
              <a:rPr lang="en-US" dirty="0" err="1"/>
              <a:t>processus</a:t>
            </a:r>
            <a:r>
              <a:rPr lang="en-US" dirty="0"/>
              <a:t>. </a:t>
            </a:r>
            <a:r>
              <a:rPr lang="en-US" dirty="0" err="1"/>
              <a:t>Heartshare</a:t>
            </a:r>
            <a:r>
              <a:rPr lang="en-US" dirty="0"/>
              <a:t> </a:t>
            </a:r>
            <a:r>
              <a:rPr lang="en-US" dirty="0" err="1"/>
              <a:t>est</a:t>
            </a:r>
            <a:r>
              <a:rPr lang="en-US" dirty="0"/>
              <a:t> un </a:t>
            </a:r>
            <a:r>
              <a:rPr lang="en-US" dirty="0" err="1"/>
              <a:t>outil</a:t>
            </a:r>
            <a:r>
              <a:rPr lang="en-US" dirty="0"/>
              <a:t> </a:t>
            </a:r>
            <a:r>
              <a:rPr lang="en-US" dirty="0" err="1"/>
              <a:t>précieux</a:t>
            </a:r>
            <a:r>
              <a:rPr lang="en-US" dirty="0"/>
              <a:t> pour aider à </a:t>
            </a:r>
            <a:r>
              <a:rPr lang="en-US" dirty="0" err="1"/>
              <a:t>réduire</a:t>
            </a:r>
            <a:r>
              <a:rPr lang="en-US" dirty="0"/>
              <a:t> la </a:t>
            </a:r>
            <a:r>
              <a:rPr lang="en-US" dirty="0" err="1"/>
              <a:t>faim</a:t>
            </a:r>
            <a:r>
              <a:rPr lang="en-US" dirty="0"/>
              <a:t> et à encourager </a:t>
            </a:r>
            <a:r>
              <a:rPr lang="en-US" dirty="0" err="1"/>
              <a:t>une</a:t>
            </a:r>
            <a:r>
              <a:rPr lang="en-US" dirty="0"/>
              <a:t> </a:t>
            </a:r>
            <a:r>
              <a:rPr lang="en-US" dirty="0" err="1"/>
              <a:t>consommation</a:t>
            </a:r>
            <a:r>
              <a:rPr lang="en-US" dirty="0"/>
              <a:t> et </a:t>
            </a:r>
            <a:r>
              <a:rPr lang="en-US" dirty="0" err="1"/>
              <a:t>une</a:t>
            </a:r>
            <a:r>
              <a:rPr lang="en-US" dirty="0"/>
              <a:t> production durables.</a:t>
            </a:r>
          </a:p>
        </p:txBody>
      </p:sp>
      <p:sp>
        <p:nvSpPr>
          <p:cNvPr id="2045" name="Google Shape;2045;p59"/>
          <p:cNvSpPr txBox="1">
            <a:spLocks noGrp="1"/>
          </p:cNvSpPr>
          <p:nvPr>
            <p:ph type="title" idx="4"/>
          </p:nvPr>
        </p:nvSpPr>
        <p:spPr>
          <a:xfrm>
            <a:off x="3676559" y="293487"/>
            <a:ext cx="4309195"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 : </a:t>
            </a:r>
            <a:endParaRPr dirty="0"/>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Freeform 12">
            <a:extLst>
              <a:ext uri="{FF2B5EF4-FFF2-40B4-BE49-F238E27FC236}">
                <a16:creationId xmlns:a16="http://schemas.microsoft.com/office/drawing/2014/main" id="{8070430D-3768-0B9A-D933-7BFFE20C1308}"/>
              </a:ext>
            </a:extLst>
          </p:cNvPr>
          <p:cNvSpPr/>
          <p:nvPr/>
        </p:nvSpPr>
        <p:spPr>
          <a:xfrm>
            <a:off x="784061" y="1139579"/>
            <a:ext cx="1928331" cy="192832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9" r="-59"/>
            </a:stretch>
          </a:blipFill>
        </p:spPr>
      </p:sp>
      <p:pic>
        <p:nvPicPr>
          <p:cNvPr id="12" name="Picture 16">
            <a:extLst>
              <a:ext uri="{FF2B5EF4-FFF2-40B4-BE49-F238E27FC236}">
                <a16:creationId xmlns:a16="http://schemas.microsoft.com/office/drawing/2014/main" id="{EEF3C9DA-41F1-B5E3-E2E0-E04330D7EF65}"/>
              </a:ext>
            </a:extLst>
          </p:cNvPr>
          <p:cNvPicPr>
            <a:picLocks noChangeAspect="1"/>
          </p:cNvPicPr>
          <p:nvPr/>
        </p:nvPicPr>
        <p:blipFill>
          <a:blip r:embed="rId4"/>
          <a:srcRect/>
          <a:stretch>
            <a:fillRect/>
          </a:stretch>
        </p:blipFill>
        <p:spPr>
          <a:xfrm>
            <a:off x="1955663" y="3475058"/>
            <a:ext cx="1250884" cy="1003067"/>
          </a:xfrm>
          <a:prstGeom prst="rect">
            <a:avLst/>
          </a:prstGeom>
        </p:spPr>
      </p:pic>
      <p:pic>
        <p:nvPicPr>
          <p:cNvPr id="13" name="Picture 17">
            <a:extLst>
              <a:ext uri="{FF2B5EF4-FFF2-40B4-BE49-F238E27FC236}">
                <a16:creationId xmlns:a16="http://schemas.microsoft.com/office/drawing/2014/main" id="{EE51CAC4-A5A6-95AA-AD0E-1F98B03B922B}"/>
              </a:ext>
            </a:extLst>
          </p:cNvPr>
          <p:cNvPicPr>
            <a:picLocks noChangeAspect="1"/>
          </p:cNvPicPr>
          <p:nvPr/>
        </p:nvPicPr>
        <p:blipFill>
          <a:blip r:embed="rId5"/>
          <a:srcRect/>
          <a:stretch>
            <a:fillRect/>
          </a:stretch>
        </p:blipFill>
        <p:spPr>
          <a:xfrm>
            <a:off x="587871" y="3480354"/>
            <a:ext cx="1214241" cy="1003068"/>
          </a:xfrm>
          <a:prstGeom prst="rect">
            <a:avLst/>
          </a:prstGeom>
        </p:spPr>
      </p:pic>
      <p:sp>
        <p:nvSpPr>
          <p:cNvPr id="14" name="ZoneTexte 13">
            <a:extLst>
              <a:ext uri="{FF2B5EF4-FFF2-40B4-BE49-F238E27FC236}">
                <a16:creationId xmlns:a16="http://schemas.microsoft.com/office/drawing/2014/main" id="{064D406A-4115-79F5-17F2-57965533EE5F}"/>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Effect transition="in" filter="fade">
                                      <p:cBhvr>
                                        <p:cTn id="13" dur="1000"/>
                                        <p:tgtEl>
                                          <p:spTgt spid="11"/>
                                        </p:tgtEl>
                                      </p:cBhvr>
                                    </p:animEffect>
                                  </p:childTnLst>
                                </p:cTn>
                              </p:par>
                              <p:par>
                                <p:cTn id="14" presetID="53"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42">
                                            <p:txEl>
                                              <p:pRg st="0" end="0"/>
                                            </p:txEl>
                                          </p:spTgt>
                                        </p:tgtEl>
                                        <p:attrNameLst>
                                          <p:attrName>style.visibility</p:attrName>
                                        </p:attrNameLst>
                                      </p:cBhvr>
                                      <p:to>
                                        <p:strVal val="visible"/>
                                      </p:to>
                                    </p:set>
                                    <p:animEffect transition="in" filter="fade">
                                      <p:cBhvr>
                                        <p:cTn id="35" dur="500"/>
                                        <p:tgtEl>
                                          <p:spTgt spid="20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42" grpId="0" build="p"/>
      <p:bldP spid="20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9" name="Google Shape;179;p40"/>
          <p:cNvSpPr txBox="1">
            <a:spLocks noGrp="1"/>
          </p:cNvSpPr>
          <p:nvPr>
            <p:ph type="title"/>
          </p:nvPr>
        </p:nvSpPr>
        <p:spPr>
          <a:xfrm>
            <a:off x="3345616" y="2362792"/>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Presentation de l’équipe</a:t>
            </a:r>
            <a:endParaRPr dirty="0"/>
          </a:p>
        </p:txBody>
      </p:sp>
      <p:sp>
        <p:nvSpPr>
          <p:cNvPr id="181" name="Google Shape;181;p40"/>
          <p:cNvSpPr txBox="1">
            <a:spLocks noGrp="1"/>
          </p:cNvSpPr>
          <p:nvPr>
            <p:ph type="title" idx="2"/>
          </p:nvPr>
        </p:nvSpPr>
        <p:spPr>
          <a:xfrm>
            <a:off x="6278579" y="23416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Presentation de l’application</a:t>
            </a:r>
            <a:endParaRPr dirty="0"/>
          </a:p>
        </p:txBody>
      </p:sp>
      <p:sp>
        <p:nvSpPr>
          <p:cNvPr id="185" name="Google Shape;185;p40"/>
          <p:cNvSpPr txBox="1">
            <a:spLocks noGrp="1"/>
          </p:cNvSpPr>
          <p:nvPr>
            <p:ph type="title" idx="7"/>
          </p:nvPr>
        </p:nvSpPr>
        <p:spPr>
          <a:xfrm>
            <a:off x="3345619" y="13596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278579" y="13596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8" name="Google Shape;188;p40"/>
          <p:cNvCxnSpPr/>
          <p:nvPr/>
        </p:nvCxnSpPr>
        <p:spPr>
          <a:xfrm>
            <a:off x="4180519" y="21350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7113479" y="21350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178;p40">
            <a:extLst>
              <a:ext uri="{FF2B5EF4-FFF2-40B4-BE49-F238E27FC236}">
                <a16:creationId xmlns:a16="http://schemas.microsoft.com/office/drawing/2014/main" id="{414B23DB-5B2E-1FF4-5C95-ECC5D0C95156}"/>
              </a:ext>
            </a:extLst>
          </p:cNvPr>
          <p:cNvSpPr txBox="1">
            <a:spLocks/>
          </p:cNvSpPr>
          <p:nvPr/>
        </p:nvSpPr>
        <p:spPr>
          <a:xfrm>
            <a:off x="412650" y="135933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01</a:t>
            </a:r>
          </a:p>
        </p:txBody>
      </p:sp>
      <p:sp>
        <p:nvSpPr>
          <p:cNvPr id="9" name="Google Shape;183;p40">
            <a:extLst>
              <a:ext uri="{FF2B5EF4-FFF2-40B4-BE49-F238E27FC236}">
                <a16:creationId xmlns:a16="http://schemas.microsoft.com/office/drawing/2014/main" id="{30275921-DE60-D1A1-D535-2A9F2A75642D}"/>
              </a:ext>
            </a:extLst>
          </p:cNvPr>
          <p:cNvSpPr txBox="1">
            <a:spLocks/>
          </p:cNvSpPr>
          <p:nvPr/>
        </p:nvSpPr>
        <p:spPr>
          <a:xfrm>
            <a:off x="412650" y="220450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dirty="0"/>
              <a:t>Problématique</a:t>
            </a:r>
          </a:p>
        </p:txBody>
      </p:sp>
      <p:cxnSp>
        <p:nvCxnSpPr>
          <p:cNvPr id="10" name="Google Shape;187;p40">
            <a:extLst>
              <a:ext uri="{FF2B5EF4-FFF2-40B4-BE49-F238E27FC236}">
                <a16:creationId xmlns:a16="http://schemas.microsoft.com/office/drawing/2014/main" id="{5BDAFD18-2C39-2A25-B24B-4EA3D91977A9}"/>
              </a:ext>
            </a:extLst>
          </p:cNvPr>
          <p:cNvCxnSpPr/>
          <p:nvPr/>
        </p:nvCxnSpPr>
        <p:spPr>
          <a:xfrm>
            <a:off x="1247553" y="21350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Google Shape;179;p40">
            <a:extLst>
              <a:ext uri="{FF2B5EF4-FFF2-40B4-BE49-F238E27FC236}">
                <a16:creationId xmlns:a16="http://schemas.microsoft.com/office/drawing/2014/main" id="{28E4DB44-55DF-130D-3DB0-B2BEA6326F24}"/>
              </a:ext>
            </a:extLst>
          </p:cNvPr>
          <p:cNvSpPr txBox="1">
            <a:spLocks/>
          </p:cNvSpPr>
          <p:nvPr/>
        </p:nvSpPr>
        <p:spPr>
          <a:xfrm>
            <a:off x="3345616" y="399295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dirty="0"/>
              <a:t>Interfaces</a:t>
            </a:r>
          </a:p>
        </p:txBody>
      </p:sp>
      <p:sp>
        <p:nvSpPr>
          <p:cNvPr id="12" name="Google Shape;181;p40">
            <a:extLst>
              <a:ext uri="{FF2B5EF4-FFF2-40B4-BE49-F238E27FC236}">
                <a16:creationId xmlns:a16="http://schemas.microsoft.com/office/drawing/2014/main" id="{37176AAB-DFB3-FA0A-E276-51C6BB060060}"/>
              </a:ext>
            </a:extLst>
          </p:cNvPr>
          <p:cNvSpPr txBox="1">
            <a:spLocks/>
          </p:cNvSpPr>
          <p:nvPr/>
        </p:nvSpPr>
        <p:spPr>
          <a:xfrm>
            <a:off x="6278582" y="399295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dirty="0"/>
              <a:t>Conclusion</a:t>
            </a:r>
          </a:p>
        </p:txBody>
      </p:sp>
      <p:sp>
        <p:nvSpPr>
          <p:cNvPr id="13" name="Google Shape;185;p40">
            <a:extLst>
              <a:ext uri="{FF2B5EF4-FFF2-40B4-BE49-F238E27FC236}">
                <a16:creationId xmlns:a16="http://schemas.microsoft.com/office/drawing/2014/main" id="{927AB9D1-9EF2-0852-CD7E-3C0C86004961}"/>
              </a:ext>
            </a:extLst>
          </p:cNvPr>
          <p:cNvSpPr txBox="1">
            <a:spLocks/>
          </p:cNvSpPr>
          <p:nvPr/>
        </p:nvSpPr>
        <p:spPr>
          <a:xfrm>
            <a:off x="3345619" y="314807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05</a:t>
            </a:r>
          </a:p>
        </p:txBody>
      </p:sp>
      <p:sp>
        <p:nvSpPr>
          <p:cNvPr id="14" name="Google Shape;186;p40">
            <a:extLst>
              <a:ext uri="{FF2B5EF4-FFF2-40B4-BE49-F238E27FC236}">
                <a16:creationId xmlns:a16="http://schemas.microsoft.com/office/drawing/2014/main" id="{15917010-2600-A868-99AC-95FC74F8B910}"/>
              </a:ext>
            </a:extLst>
          </p:cNvPr>
          <p:cNvSpPr txBox="1">
            <a:spLocks/>
          </p:cNvSpPr>
          <p:nvPr/>
        </p:nvSpPr>
        <p:spPr>
          <a:xfrm>
            <a:off x="6278579" y="314807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06</a:t>
            </a:r>
          </a:p>
        </p:txBody>
      </p:sp>
      <p:cxnSp>
        <p:nvCxnSpPr>
          <p:cNvPr id="15" name="Google Shape;188;p40">
            <a:extLst>
              <a:ext uri="{FF2B5EF4-FFF2-40B4-BE49-F238E27FC236}">
                <a16:creationId xmlns:a16="http://schemas.microsoft.com/office/drawing/2014/main" id="{5569C26C-8C70-C1A6-D79C-E31A7AC9392D}"/>
              </a:ext>
            </a:extLst>
          </p:cNvPr>
          <p:cNvCxnSpPr/>
          <p:nvPr/>
        </p:nvCxnSpPr>
        <p:spPr>
          <a:xfrm>
            <a:off x="4180519" y="392353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6" name="Google Shape;189;p40">
            <a:extLst>
              <a:ext uri="{FF2B5EF4-FFF2-40B4-BE49-F238E27FC236}">
                <a16:creationId xmlns:a16="http://schemas.microsoft.com/office/drawing/2014/main" id="{F31E1E7D-4DC9-8B65-A5A0-4073A6BBDC79}"/>
              </a:ext>
            </a:extLst>
          </p:cNvPr>
          <p:cNvCxnSpPr/>
          <p:nvPr/>
        </p:nvCxnSpPr>
        <p:spPr>
          <a:xfrm>
            <a:off x="7113479" y="392353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 name="Google Shape;178;p40">
            <a:extLst>
              <a:ext uri="{FF2B5EF4-FFF2-40B4-BE49-F238E27FC236}">
                <a16:creationId xmlns:a16="http://schemas.microsoft.com/office/drawing/2014/main" id="{D1E7DD03-5641-7EC8-727C-88D8A5C25047}"/>
              </a:ext>
            </a:extLst>
          </p:cNvPr>
          <p:cNvSpPr txBox="1">
            <a:spLocks/>
          </p:cNvSpPr>
          <p:nvPr/>
        </p:nvSpPr>
        <p:spPr>
          <a:xfrm>
            <a:off x="412653" y="314807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sp>
        <p:nvSpPr>
          <p:cNvPr id="18" name="Google Shape;183;p40">
            <a:extLst>
              <a:ext uri="{FF2B5EF4-FFF2-40B4-BE49-F238E27FC236}">
                <a16:creationId xmlns:a16="http://schemas.microsoft.com/office/drawing/2014/main" id="{78240BDF-F931-34F7-4510-18DA636EB592}"/>
              </a:ext>
            </a:extLst>
          </p:cNvPr>
          <p:cNvSpPr txBox="1">
            <a:spLocks/>
          </p:cNvSpPr>
          <p:nvPr/>
        </p:nvSpPr>
        <p:spPr>
          <a:xfrm>
            <a:off x="412650" y="399295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dirty="0"/>
              <a:t>Les modules</a:t>
            </a:r>
          </a:p>
        </p:txBody>
      </p:sp>
      <p:cxnSp>
        <p:nvCxnSpPr>
          <p:cNvPr id="19" name="Google Shape;187;p40">
            <a:extLst>
              <a:ext uri="{FF2B5EF4-FFF2-40B4-BE49-F238E27FC236}">
                <a16:creationId xmlns:a16="http://schemas.microsoft.com/office/drawing/2014/main" id="{E3926620-0E1C-0E6D-C91B-FF62CCECA5F0}"/>
              </a:ext>
            </a:extLst>
          </p:cNvPr>
          <p:cNvCxnSpPr/>
          <p:nvPr/>
        </p:nvCxnSpPr>
        <p:spPr>
          <a:xfrm>
            <a:off x="1247553" y="392353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 name="ZoneTexte 26">
            <a:extLst>
              <a:ext uri="{FF2B5EF4-FFF2-40B4-BE49-F238E27FC236}">
                <a16:creationId xmlns:a16="http://schemas.microsoft.com/office/drawing/2014/main" id="{4553E925-E2ED-8A85-BE84-323FB717BB43}"/>
              </a:ext>
            </a:extLst>
          </p:cNvPr>
          <p:cNvSpPr txBox="1"/>
          <p:nvPr/>
        </p:nvSpPr>
        <p:spPr>
          <a:xfrm>
            <a:off x="3538500" y="295075"/>
            <a:ext cx="2067000" cy="461665"/>
          </a:xfrm>
          <a:prstGeom prst="rect">
            <a:avLst/>
          </a:prstGeom>
          <a:noFill/>
        </p:spPr>
        <p:txBody>
          <a:bodyPr wrap="square">
            <a:spAutoFit/>
          </a:bodyPr>
          <a:lstStyle/>
          <a:p>
            <a:r>
              <a:rPr lang="fr-FR" sz="2400" dirty="0">
                <a:solidFill>
                  <a:schemeClr val="accent1"/>
                </a:solidFill>
                <a:latin typeface="Montserrat ExtraBold"/>
                <a:sym typeface="Montserrat ExtraBold"/>
              </a:rPr>
              <a:t>Sommaire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1"/>
                                        </p:tgtEl>
                                        <p:attrNameLst>
                                          <p:attrName>style.visibility</p:attrName>
                                        </p:attrNameLst>
                                      </p:cBhvr>
                                      <p:to>
                                        <p:strVal val="visible"/>
                                      </p:to>
                                    </p:set>
                                    <p:animEffect transition="in" filter="fade">
                                      <p:cBhvr>
                                        <p:cTn id="35" dur="500"/>
                                        <p:tgtEl>
                                          <p:spTgt spid="18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1" grpId="0"/>
      <p:bldP spid="185" grpId="0"/>
      <p:bldP spid="186" grpId="0"/>
      <p:bldP spid="8" grpId="0"/>
      <p:bldP spid="9" grpId="0"/>
      <p:bldP spid="11" grpId="0"/>
      <p:bldP spid="12" grpId="0"/>
      <p:bldP spid="13" grpId="0"/>
      <p:bldP spid="14" grpId="0"/>
      <p:bldP spid="17" grpId="0"/>
      <p:bldP spid="18"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394543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Problématique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anim calcmode="lin" valueType="num">
                                      <p:cBhvr>
                                        <p:cTn id="8" dur="1000" fill="hold"/>
                                        <p:tgtEl>
                                          <p:spTgt spid="206"/>
                                        </p:tgtEl>
                                        <p:attrNameLst>
                                          <p:attrName>ppt_x</p:attrName>
                                        </p:attrNameLst>
                                      </p:cBhvr>
                                      <p:tavLst>
                                        <p:tav tm="0">
                                          <p:val>
                                            <p:strVal val="#ppt_x"/>
                                          </p:val>
                                        </p:tav>
                                        <p:tav tm="100000">
                                          <p:val>
                                            <p:strVal val="#ppt_x"/>
                                          </p:val>
                                        </p:tav>
                                      </p:tavLst>
                                    </p:anim>
                                    <p:anim calcmode="lin" valueType="num">
                                      <p:cBhvr>
                                        <p:cTn id="9" dur="1000" fill="hold"/>
                                        <p:tgtEl>
                                          <p:spTgt spid="20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1000"/>
                                        <p:tgtEl>
                                          <p:spTgt spid="209"/>
                                        </p:tgtEl>
                                      </p:cBhvr>
                                    </p:animEffect>
                                    <p:anim calcmode="lin" valueType="num">
                                      <p:cBhvr>
                                        <p:cTn id="13" dur="1000" fill="hold"/>
                                        <p:tgtEl>
                                          <p:spTgt spid="209"/>
                                        </p:tgtEl>
                                        <p:attrNameLst>
                                          <p:attrName>ppt_x</p:attrName>
                                        </p:attrNameLst>
                                      </p:cBhvr>
                                      <p:tavLst>
                                        <p:tav tm="0">
                                          <p:val>
                                            <p:strVal val="#ppt_x"/>
                                          </p:val>
                                        </p:tav>
                                        <p:tav tm="100000">
                                          <p:val>
                                            <p:strVal val="#ppt_x"/>
                                          </p:val>
                                        </p:tav>
                                      </p:tavLst>
                                    </p:anim>
                                    <p:anim calcmode="lin" valueType="num">
                                      <p:cBhvr>
                                        <p:cTn id="14"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895637" y="208146"/>
            <a:ext cx="4629300" cy="5122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01. Problématique :</a:t>
            </a:r>
            <a:endParaRPr dirty="0">
              <a:solidFill>
                <a:schemeClr val="accent1"/>
              </a:solidFill>
            </a:endParaRPr>
          </a:p>
        </p:txBody>
      </p:sp>
      <p:sp>
        <p:nvSpPr>
          <p:cNvPr id="215" name="Google Shape;215;p44"/>
          <p:cNvSpPr txBox="1">
            <a:spLocks noGrp="1"/>
          </p:cNvSpPr>
          <p:nvPr>
            <p:ph type="body" idx="1"/>
          </p:nvPr>
        </p:nvSpPr>
        <p:spPr>
          <a:xfrm>
            <a:off x="551463" y="1691574"/>
            <a:ext cx="4151982" cy="20803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Les centres de réduction du gaspillage alimentaire tels que Share and Care sont importants pour notre pays, mais ils souffrent souvent de problèmes de gestion chronophages et énergivores. Pour résoudre ce problème, nous proposons un logiciel de gestion qui simplifie les processus et permet à Share and Care de se concentrer sur la résolution des problèmes réels de réduction du gaspillage alimentaire.</a:t>
            </a:r>
            <a:endParaRPr dirty="0"/>
          </a:p>
        </p:txBody>
      </p:sp>
      <p:cxnSp>
        <p:nvCxnSpPr>
          <p:cNvPr id="216" name="Google Shape;216;p44"/>
          <p:cNvCxnSpPr>
            <a:cxnSpLocks/>
          </p:cNvCxnSpPr>
          <p:nvPr/>
        </p:nvCxnSpPr>
        <p:spPr>
          <a:xfrm>
            <a:off x="895637" y="72038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057;p60">
            <a:extLst>
              <a:ext uri="{FF2B5EF4-FFF2-40B4-BE49-F238E27FC236}">
                <a16:creationId xmlns:a16="http://schemas.microsoft.com/office/drawing/2014/main" id="{08F8E342-B032-44B2-2BCB-99E6B1120BB8}"/>
              </a:ext>
            </a:extLst>
          </p:cNvPr>
          <p:cNvSpPr/>
          <p:nvPr/>
        </p:nvSpPr>
        <p:spPr>
          <a:xfrm>
            <a:off x="5579269" y="980755"/>
            <a:ext cx="3179106" cy="33545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Freeform 16">
            <a:extLst>
              <a:ext uri="{FF2B5EF4-FFF2-40B4-BE49-F238E27FC236}">
                <a16:creationId xmlns:a16="http://schemas.microsoft.com/office/drawing/2014/main" id="{819DA250-DFA8-0227-2BCB-37B5A0F82D91}"/>
              </a:ext>
            </a:extLst>
          </p:cNvPr>
          <p:cNvSpPr/>
          <p:nvPr/>
        </p:nvSpPr>
        <p:spPr>
          <a:xfrm>
            <a:off x="5766118" y="1092824"/>
            <a:ext cx="2957864" cy="2957851"/>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sp>
        <p:nvSpPr>
          <p:cNvPr id="22" name="ZoneTexte 21">
            <a:extLst>
              <a:ext uri="{FF2B5EF4-FFF2-40B4-BE49-F238E27FC236}">
                <a16:creationId xmlns:a16="http://schemas.microsoft.com/office/drawing/2014/main" id="{3A62EB0C-EC39-D27C-6C40-8CCA36B66CCF}"/>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p:cTn id="7" dur="500" fill="hold"/>
                                        <p:tgtEl>
                                          <p:spTgt spid="214"/>
                                        </p:tgtEl>
                                        <p:attrNameLst>
                                          <p:attrName>ppt_w</p:attrName>
                                        </p:attrNameLst>
                                      </p:cBhvr>
                                      <p:tavLst>
                                        <p:tav tm="0">
                                          <p:val>
                                            <p:fltVal val="0"/>
                                          </p:val>
                                        </p:tav>
                                        <p:tav tm="100000">
                                          <p:val>
                                            <p:strVal val="#ppt_w"/>
                                          </p:val>
                                        </p:tav>
                                      </p:tavLst>
                                    </p:anim>
                                    <p:anim calcmode="lin" valueType="num">
                                      <p:cBhvr>
                                        <p:cTn id="8" dur="500" fill="hold"/>
                                        <p:tgtEl>
                                          <p:spTgt spid="214"/>
                                        </p:tgtEl>
                                        <p:attrNameLst>
                                          <p:attrName>ppt_h</p:attrName>
                                        </p:attrNameLst>
                                      </p:cBhvr>
                                      <p:tavLst>
                                        <p:tav tm="0">
                                          <p:val>
                                            <p:fltVal val="0"/>
                                          </p:val>
                                        </p:tav>
                                        <p:tav tm="100000">
                                          <p:val>
                                            <p:strVal val="#ppt_h"/>
                                          </p:val>
                                        </p:tav>
                                      </p:tavLst>
                                    </p:anim>
                                    <p:animEffect transition="in" filter="fade">
                                      <p:cBhvr>
                                        <p:cTn id="9" dur="500"/>
                                        <p:tgtEl>
                                          <p:spTgt spid="2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5">
                                            <p:txEl>
                                              <p:pRg st="0" end="0"/>
                                            </p:txEl>
                                          </p:spTgt>
                                        </p:tgtEl>
                                        <p:attrNameLst>
                                          <p:attrName>style.visibility</p:attrName>
                                        </p:attrNameLst>
                                      </p:cBhvr>
                                      <p:to>
                                        <p:strVal val="visible"/>
                                      </p:to>
                                    </p:set>
                                    <p:animEffect transition="in" filter="fade">
                                      <p:cBhvr>
                                        <p:cTn id="14" dur="500"/>
                                        <p:tgtEl>
                                          <p:spTgt spid="21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876969" y="3114652"/>
            <a:ext cx="3945433" cy="12771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Presentation de l’équipe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7434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anim calcmode="lin" valueType="num">
                                      <p:cBhvr>
                                        <p:cTn id="8" dur="1000" fill="hold"/>
                                        <p:tgtEl>
                                          <p:spTgt spid="206"/>
                                        </p:tgtEl>
                                        <p:attrNameLst>
                                          <p:attrName>ppt_x</p:attrName>
                                        </p:attrNameLst>
                                      </p:cBhvr>
                                      <p:tavLst>
                                        <p:tav tm="0">
                                          <p:val>
                                            <p:strVal val="#ppt_x"/>
                                          </p:val>
                                        </p:tav>
                                        <p:tav tm="100000">
                                          <p:val>
                                            <p:strVal val="#ppt_x"/>
                                          </p:val>
                                        </p:tav>
                                      </p:tavLst>
                                    </p:anim>
                                    <p:anim calcmode="lin" valueType="num">
                                      <p:cBhvr>
                                        <p:cTn id="9" dur="1000" fill="hold"/>
                                        <p:tgtEl>
                                          <p:spTgt spid="20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anim calcmode="lin" valueType="num">
                                      <p:cBhvr>
                                        <p:cTn id="13" dur="1000" fill="hold"/>
                                        <p:tgtEl>
                                          <p:spTgt spid="207"/>
                                        </p:tgtEl>
                                        <p:attrNameLst>
                                          <p:attrName>ppt_x</p:attrName>
                                        </p:attrNameLst>
                                      </p:cBhvr>
                                      <p:tavLst>
                                        <p:tav tm="0">
                                          <p:val>
                                            <p:strVal val="#ppt_x"/>
                                          </p:val>
                                        </p:tav>
                                        <p:tav tm="100000">
                                          <p:val>
                                            <p:strVal val="#ppt_x"/>
                                          </p:val>
                                        </p:tav>
                                      </p:tavLst>
                                    </p:anim>
                                    <p:anim calcmode="lin" valueType="num">
                                      <p:cBhvr>
                                        <p:cTn id="14" dur="1000" fill="hold"/>
                                        <p:tgtEl>
                                          <p:spTgt spid="2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anim calcmode="lin" valueType="num">
                                      <p:cBhvr>
                                        <p:cTn id="18" dur="1000" fill="hold"/>
                                        <p:tgtEl>
                                          <p:spTgt spid="209"/>
                                        </p:tgtEl>
                                        <p:attrNameLst>
                                          <p:attrName>ppt_x</p:attrName>
                                        </p:attrNameLst>
                                      </p:cBhvr>
                                      <p:tavLst>
                                        <p:tav tm="0">
                                          <p:val>
                                            <p:strVal val="#ppt_x"/>
                                          </p:val>
                                        </p:tav>
                                        <p:tav tm="100000">
                                          <p:val>
                                            <p:strVal val="#ppt_x"/>
                                          </p:val>
                                        </p:tav>
                                      </p:tavLst>
                                    </p:anim>
                                    <p:anim calcmode="lin" valueType="num">
                                      <p:cBhvr>
                                        <p:cTn id="19"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329632" y="191468"/>
            <a:ext cx="49622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Presentation de l’équipe :</a:t>
            </a:r>
            <a:endParaRPr dirty="0"/>
          </a:p>
        </p:txBody>
      </p:sp>
      <p:cxnSp>
        <p:nvCxnSpPr>
          <p:cNvPr id="222" name="Google Shape;222;p45"/>
          <p:cNvCxnSpPr>
            <a:cxnSpLocks/>
          </p:cNvCxnSpPr>
          <p:nvPr/>
        </p:nvCxnSpPr>
        <p:spPr>
          <a:xfrm>
            <a:off x="969051" y="686809"/>
            <a:ext cx="378868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3" name="Groupe 2">
            <a:extLst>
              <a:ext uri="{FF2B5EF4-FFF2-40B4-BE49-F238E27FC236}">
                <a16:creationId xmlns:a16="http://schemas.microsoft.com/office/drawing/2014/main" id="{2A4627F3-8D85-1ECA-2C84-1578FA11C251}"/>
              </a:ext>
            </a:extLst>
          </p:cNvPr>
          <p:cNvGrpSpPr/>
          <p:nvPr/>
        </p:nvGrpSpPr>
        <p:grpSpPr>
          <a:xfrm>
            <a:off x="3876823" y="2687397"/>
            <a:ext cx="1252226" cy="1987716"/>
            <a:chOff x="1846232" y="288194"/>
            <a:chExt cx="3669186" cy="5953590"/>
          </a:xfrm>
        </p:grpSpPr>
        <p:grpSp>
          <p:nvGrpSpPr>
            <p:cNvPr id="4" name="Groupe 3">
              <a:extLst>
                <a:ext uri="{FF2B5EF4-FFF2-40B4-BE49-F238E27FC236}">
                  <a16:creationId xmlns:a16="http://schemas.microsoft.com/office/drawing/2014/main" id="{39781035-0526-A182-108E-65CB12A4CB58}"/>
                </a:ext>
              </a:extLst>
            </p:cNvPr>
            <p:cNvGrpSpPr/>
            <p:nvPr/>
          </p:nvGrpSpPr>
          <p:grpSpPr>
            <a:xfrm>
              <a:off x="1846232" y="288194"/>
              <a:ext cx="3669186" cy="5953590"/>
              <a:chOff x="530329" y="151395"/>
              <a:chExt cx="3669186" cy="5953590"/>
            </a:xfrm>
          </p:grpSpPr>
          <p:pic>
            <p:nvPicPr>
              <p:cNvPr id="6" name="Picture 2">
                <a:extLst>
                  <a:ext uri="{FF2B5EF4-FFF2-40B4-BE49-F238E27FC236}">
                    <a16:creationId xmlns:a16="http://schemas.microsoft.com/office/drawing/2014/main" id="{42F00790-76FB-9FD5-92A2-A257D208C4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8414" y="151395"/>
                <a:ext cx="3564403" cy="3949477"/>
              </a:xfrm>
              <a:prstGeom prst="rect">
                <a:avLst/>
              </a:prstGeom>
            </p:spPr>
          </p:pic>
          <p:sp>
            <p:nvSpPr>
              <p:cNvPr id="7" name="TextBox 22">
                <a:extLst>
                  <a:ext uri="{FF2B5EF4-FFF2-40B4-BE49-F238E27FC236}">
                    <a16:creationId xmlns:a16="http://schemas.microsoft.com/office/drawing/2014/main" id="{5D591665-78A3-1687-D56C-159097253FA4}"/>
                  </a:ext>
                </a:extLst>
              </p:cNvPr>
              <p:cNvSpPr txBox="1"/>
              <p:nvPr/>
            </p:nvSpPr>
            <p:spPr>
              <a:xfrm>
                <a:off x="530329" y="3892545"/>
                <a:ext cx="3669186" cy="2212440"/>
              </a:xfrm>
              <a:prstGeom prst="rect">
                <a:avLst/>
              </a:prstGeom>
            </p:spPr>
            <p:txBody>
              <a:bodyPr wrap="square" lIns="0" tIns="0" rIns="0" bIns="0" rtlCol="0" anchor="t">
                <a:spAutoFit/>
              </a:bodyPr>
              <a:lstStyle/>
              <a:p>
                <a:pPr algn="just">
                  <a:buClr>
                    <a:schemeClr val="lt1"/>
                  </a:buClr>
                  <a:buSzPts val="1400"/>
                </a:pPr>
                <a:r>
                  <a:rPr lang="en-US" sz="1200" dirty="0" err="1">
                    <a:solidFill>
                      <a:schemeClr val="lt1"/>
                    </a:solidFill>
                    <a:latin typeface="Montserrat"/>
                    <a:sym typeface="Montserrat"/>
                  </a:rPr>
                  <a:t>Maram</a:t>
                </a:r>
                <a:r>
                  <a:rPr lang="en-US" sz="1200" dirty="0">
                    <a:solidFill>
                      <a:schemeClr val="lt1"/>
                    </a:solidFill>
                    <a:latin typeface="Montserrat"/>
                    <a:sym typeface="Montserrat"/>
                  </a:rPr>
                  <a:t> </a:t>
                </a:r>
                <a:r>
                  <a:rPr lang="en-US" sz="1200" dirty="0" err="1">
                    <a:solidFill>
                      <a:schemeClr val="lt1"/>
                    </a:solidFill>
                    <a:latin typeface="Montserrat"/>
                    <a:sym typeface="Montserrat"/>
                  </a:rPr>
                  <a:t>Bouaziz</a:t>
                </a:r>
                <a:endParaRPr lang="en-US" sz="1200" dirty="0">
                  <a:solidFill>
                    <a:schemeClr val="lt1"/>
                  </a:solidFill>
                  <a:latin typeface="Montserrat"/>
                  <a:sym typeface="Montserrat"/>
                </a:endParaRPr>
              </a:p>
              <a:p>
                <a:pPr algn="just">
                  <a:buClr>
                    <a:schemeClr val="lt1"/>
                  </a:buClr>
                  <a:buSzPts val="1400"/>
                </a:pPr>
                <a:r>
                  <a:rPr lang="en-US" sz="1200" dirty="0" err="1">
                    <a:solidFill>
                      <a:schemeClr val="lt1"/>
                    </a:solidFill>
                    <a:latin typeface="Montserrat"/>
                    <a:sym typeface="Montserrat"/>
                  </a:rPr>
                  <a:t>Développeur</a:t>
                </a:r>
                <a:r>
                  <a:rPr lang="en-US" sz="1200" dirty="0">
                    <a:solidFill>
                      <a:schemeClr val="lt1"/>
                    </a:solidFill>
                    <a:latin typeface="Montserrat"/>
                    <a:sym typeface="Montserrat"/>
                  </a:rPr>
                  <a:t> de gestion des stocks</a:t>
                </a:r>
              </a:p>
            </p:txBody>
          </p:sp>
        </p:grpSp>
        <p:pic>
          <p:nvPicPr>
            <p:cNvPr id="5" name="Picture 15">
              <a:extLst>
                <a:ext uri="{FF2B5EF4-FFF2-40B4-BE49-F238E27FC236}">
                  <a16:creationId xmlns:a16="http://schemas.microsoft.com/office/drawing/2014/main" id="{187E26D1-02C7-8394-1C32-2EC795E54D72}"/>
                </a:ext>
              </a:extLst>
            </p:cNvPr>
            <p:cNvPicPr>
              <a:picLocks noChangeAspect="1"/>
            </p:cNvPicPr>
            <p:nvPr/>
          </p:nvPicPr>
          <p:blipFill>
            <a:blip r:embed="rId6"/>
            <a:srcRect t="13111" b="13111"/>
            <a:stretch>
              <a:fillRect/>
            </a:stretch>
          </p:blipFill>
          <p:spPr>
            <a:xfrm>
              <a:off x="2308715" y="688526"/>
              <a:ext cx="2762593" cy="2717574"/>
            </a:xfrm>
            <a:prstGeom prst="rect">
              <a:avLst/>
            </a:prstGeom>
          </p:spPr>
        </p:pic>
      </p:grpSp>
      <p:grpSp>
        <p:nvGrpSpPr>
          <p:cNvPr id="8" name="Groupe 7">
            <a:extLst>
              <a:ext uri="{FF2B5EF4-FFF2-40B4-BE49-F238E27FC236}">
                <a16:creationId xmlns:a16="http://schemas.microsoft.com/office/drawing/2014/main" id="{0E53052E-336E-33E4-69E9-F0DA8D29AF84}"/>
              </a:ext>
            </a:extLst>
          </p:cNvPr>
          <p:cNvGrpSpPr/>
          <p:nvPr/>
        </p:nvGrpSpPr>
        <p:grpSpPr>
          <a:xfrm>
            <a:off x="483976" y="2776763"/>
            <a:ext cx="1392192" cy="1988069"/>
            <a:chOff x="-1046377" y="2929759"/>
            <a:chExt cx="4079306" cy="5954647"/>
          </a:xfrm>
        </p:grpSpPr>
        <p:pic>
          <p:nvPicPr>
            <p:cNvPr id="9" name="Picture 5">
              <a:extLst>
                <a:ext uri="{FF2B5EF4-FFF2-40B4-BE49-F238E27FC236}">
                  <a16:creationId xmlns:a16="http://schemas.microsoft.com/office/drawing/2014/main" id="{CA5B8B77-B9AE-0028-D6D4-6240251593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6825" y="2929759"/>
              <a:ext cx="3570084" cy="3955772"/>
            </a:xfrm>
            <a:prstGeom prst="rect">
              <a:avLst/>
            </a:prstGeom>
          </p:spPr>
        </p:pic>
        <p:sp>
          <p:nvSpPr>
            <p:cNvPr id="10" name="TextBox 26">
              <a:extLst>
                <a:ext uri="{FF2B5EF4-FFF2-40B4-BE49-F238E27FC236}">
                  <a16:creationId xmlns:a16="http://schemas.microsoft.com/office/drawing/2014/main" id="{98AC1BE2-87DE-291B-1433-3E915DE71DE0}"/>
                </a:ext>
              </a:extLst>
            </p:cNvPr>
            <p:cNvSpPr txBox="1"/>
            <p:nvPr/>
          </p:nvSpPr>
          <p:spPr>
            <a:xfrm>
              <a:off x="-1046377" y="6671966"/>
              <a:ext cx="4079306" cy="2212440"/>
            </a:xfrm>
            <a:prstGeom prst="rect">
              <a:avLst/>
            </a:prstGeom>
          </p:spPr>
          <p:txBody>
            <a:bodyPr wrap="square" lIns="0" tIns="0" rIns="0" bIns="0" rtlCol="0" anchor="t">
              <a:spAutoFit/>
            </a:bodyPr>
            <a:lstStyle/>
            <a:p>
              <a:pPr algn="just"/>
              <a:r>
                <a:rPr lang="en-US" sz="1200" dirty="0">
                  <a:solidFill>
                    <a:schemeClr val="lt1"/>
                  </a:solidFill>
                  <a:latin typeface="Montserrat"/>
                </a:rPr>
                <a:t>Yasmine </a:t>
              </a:r>
              <a:r>
                <a:rPr lang="en-US" sz="1200" dirty="0" err="1">
                  <a:solidFill>
                    <a:schemeClr val="lt1"/>
                  </a:solidFill>
                  <a:latin typeface="Montserrat"/>
                </a:rPr>
                <a:t>Temimi</a:t>
              </a:r>
              <a:r>
                <a:rPr lang="en-US" sz="1200" dirty="0">
                  <a:solidFill>
                    <a:schemeClr val="lt1"/>
                  </a:solidFill>
                  <a:latin typeface="Montserrat"/>
                </a:rPr>
                <a:t> </a:t>
              </a:r>
            </a:p>
            <a:p>
              <a:pPr algn="just"/>
              <a:r>
                <a:rPr lang="en-US" sz="1200" dirty="0" err="1">
                  <a:solidFill>
                    <a:schemeClr val="lt1"/>
                  </a:solidFill>
                  <a:latin typeface="Montserrat"/>
                </a:rPr>
                <a:t>Développeur</a:t>
              </a:r>
              <a:r>
                <a:rPr lang="en-US" sz="1200" dirty="0">
                  <a:solidFill>
                    <a:schemeClr val="lt1"/>
                  </a:solidFill>
                  <a:latin typeface="Montserrat"/>
                </a:rPr>
                <a:t> de gestion</a:t>
              </a:r>
            </a:p>
            <a:p>
              <a:pPr algn="just">
                <a:spcBef>
                  <a:spcPct val="0"/>
                </a:spcBef>
              </a:pPr>
              <a:r>
                <a:rPr lang="en-US" sz="1200" dirty="0">
                  <a:solidFill>
                    <a:schemeClr val="lt1"/>
                  </a:solidFill>
                  <a:latin typeface="Montserrat"/>
                </a:rPr>
                <a:t> des  </a:t>
              </a:r>
              <a:r>
                <a:rPr lang="en-US" sz="1200" dirty="0" err="1">
                  <a:solidFill>
                    <a:schemeClr val="lt1"/>
                  </a:solidFill>
                  <a:latin typeface="Montserrat"/>
                </a:rPr>
                <a:t>donateurs</a:t>
              </a:r>
              <a:endParaRPr lang="en-US" sz="1200" dirty="0">
                <a:solidFill>
                  <a:schemeClr val="lt1"/>
                </a:solidFill>
                <a:latin typeface="Montserrat"/>
              </a:endParaRPr>
            </a:p>
          </p:txBody>
        </p:sp>
        <p:pic>
          <p:nvPicPr>
            <p:cNvPr id="11" name="Picture 14">
              <a:extLst>
                <a:ext uri="{FF2B5EF4-FFF2-40B4-BE49-F238E27FC236}">
                  <a16:creationId xmlns:a16="http://schemas.microsoft.com/office/drawing/2014/main" id="{F51415D4-F7CB-7D84-20B0-9B94C21EAA85}"/>
                </a:ext>
              </a:extLst>
            </p:cNvPr>
            <p:cNvPicPr>
              <a:picLocks noChangeAspect="1"/>
            </p:cNvPicPr>
            <p:nvPr/>
          </p:nvPicPr>
          <p:blipFill>
            <a:blip r:embed="rId7"/>
            <a:srcRect l="1090" r="1090"/>
            <a:stretch>
              <a:fillRect/>
            </a:stretch>
          </p:blipFill>
          <p:spPr>
            <a:xfrm>
              <a:off x="-574488" y="3358556"/>
              <a:ext cx="2725409" cy="2786189"/>
            </a:xfrm>
            <a:prstGeom prst="rect">
              <a:avLst/>
            </a:prstGeom>
          </p:spPr>
        </p:pic>
      </p:grpSp>
      <p:grpSp>
        <p:nvGrpSpPr>
          <p:cNvPr id="2" name="Groupe 1">
            <a:extLst>
              <a:ext uri="{FF2B5EF4-FFF2-40B4-BE49-F238E27FC236}">
                <a16:creationId xmlns:a16="http://schemas.microsoft.com/office/drawing/2014/main" id="{B542B25A-DDFF-DC13-1FC1-A541847EF16F}"/>
              </a:ext>
            </a:extLst>
          </p:cNvPr>
          <p:cNvGrpSpPr/>
          <p:nvPr/>
        </p:nvGrpSpPr>
        <p:grpSpPr>
          <a:xfrm>
            <a:off x="500887" y="829972"/>
            <a:ext cx="1966255" cy="1857425"/>
            <a:chOff x="3692748" y="2781474"/>
            <a:chExt cx="1966255" cy="1857425"/>
          </a:xfrm>
        </p:grpSpPr>
        <p:pic>
          <p:nvPicPr>
            <p:cNvPr id="13" name="Picture 12">
              <a:extLst>
                <a:ext uri="{FF2B5EF4-FFF2-40B4-BE49-F238E27FC236}">
                  <a16:creationId xmlns:a16="http://schemas.microsoft.com/office/drawing/2014/main" id="{7A28EBE3-D513-EC77-B402-445604F052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94820" y="2781474"/>
              <a:ext cx="1221597" cy="1324169"/>
            </a:xfrm>
            <a:prstGeom prst="rect">
              <a:avLst/>
            </a:prstGeom>
          </p:spPr>
        </p:pic>
        <p:sp>
          <p:nvSpPr>
            <p:cNvPr id="14" name="TextBox 23">
              <a:extLst>
                <a:ext uri="{FF2B5EF4-FFF2-40B4-BE49-F238E27FC236}">
                  <a16:creationId xmlns:a16="http://schemas.microsoft.com/office/drawing/2014/main" id="{B4D229DA-53E7-9763-D005-0C154AE43EB2}"/>
                </a:ext>
              </a:extLst>
            </p:cNvPr>
            <p:cNvSpPr txBox="1"/>
            <p:nvPr/>
          </p:nvSpPr>
          <p:spPr>
            <a:xfrm>
              <a:off x="3692748" y="4084901"/>
              <a:ext cx="1966255" cy="553998"/>
            </a:xfrm>
            <a:prstGeom prst="rect">
              <a:avLst/>
            </a:prstGeom>
          </p:spPr>
          <p:txBody>
            <a:bodyPr wrap="square" lIns="0" tIns="0" rIns="0" bIns="0" rtlCol="0" anchor="t">
              <a:spAutoFit/>
            </a:bodyPr>
            <a:lstStyle/>
            <a:p>
              <a:pPr algn="just"/>
              <a:r>
                <a:rPr lang="en-US" sz="1200" dirty="0" err="1">
                  <a:solidFill>
                    <a:schemeClr val="lt1"/>
                  </a:solidFill>
                  <a:latin typeface="Montserrat"/>
                </a:rPr>
                <a:t>Abderraouf</a:t>
              </a:r>
              <a:r>
                <a:rPr lang="en-US" sz="1200" dirty="0">
                  <a:solidFill>
                    <a:schemeClr val="lt1"/>
                  </a:solidFill>
                  <a:latin typeface="Montserrat"/>
                </a:rPr>
                <a:t> </a:t>
              </a:r>
              <a:r>
                <a:rPr lang="en-US" sz="1200" dirty="0" err="1">
                  <a:solidFill>
                    <a:schemeClr val="lt1"/>
                  </a:solidFill>
                  <a:latin typeface="Montserrat"/>
                </a:rPr>
                <a:t>Mahmoudi</a:t>
              </a:r>
              <a:r>
                <a:rPr lang="en-US" sz="1200" dirty="0">
                  <a:solidFill>
                    <a:schemeClr val="lt1"/>
                  </a:solidFill>
                  <a:latin typeface="Montserrat"/>
                </a:rPr>
                <a:t> </a:t>
              </a:r>
            </a:p>
            <a:p>
              <a:pPr algn="just">
                <a:spcBef>
                  <a:spcPct val="0"/>
                </a:spcBef>
              </a:pPr>
              <a:r>
                <a:rPr lang="en-US" sz="1200" dirty="0" err="1">
                  <a:solidFill>
                    <a:schemeClr val="lt1"/>
                  </a:solidFill>
                  <a:latin typeface="Montserrat"/>
                </a:rPr>
                <a:t>Développeur</a:t>
              </a:r>
              <a:r>
                <a:rPr lang="en-US" sz="1200" dirty="0">
                  <a:solidFill>
                    <a:schemeClr val="lt1"/>
                  </a:solidFill>
                  <a:latin typeface="Montserrat"/>
                </a:rPr>
                <a:t> de  gestion des </a:t>
              </a:r>
              <a:r>
                <a:rPr lang="en-US" sz="1200" dirty="0" err="1">
                  <a:solidFill>
                    <a:schemeClr val="lt1"/>
                  </a:solidFill>
                  <a:latin typeface="Montserrat"/>
                </a:rPr>
                <a:t>donataires</a:t>
              </a:r>
              <a:endParaRPr lang="en-US" sz="1200" dirty="0">
                <a:solidFill>
                  <a:schemeClr val="lt1"/>
                </a:solidFill>
                <a:latin typeface="Montserrat"/>
              </a:endParaRPr>
            </a:p>
          </p:txBody>
        </p:sp>
        <p:pic>
          <p:nvPicPr>
            <p:cNvPr id="15" name="Picture 16">
              <a:extLst>
                <a:ext uri="{FF2B5EF4-FFF2-40B4-BE49-F238E27FC236}">
                  <a16:creationId xmlns:a16="http://schemas.microsoft.com/office/drawing/2014/main" id="{BF04161B-C5D6-FF60-B43D-8185CFBDEB99}"/>
                </a:ext>
              </a:extLst>
            </p:cNvPr>
            <p:cNvPicPr>
              <a:picLocks noChangeAspect="1"/>
            </p:cNvPicPr>
            <p:nvPr/>
          </p:nvPicPr>
          <p:blipFill>
            <a:blip r:embed="rId8"/>
            <a:srcRect/>
            <a:stretch>
              <a:fillRect/>
            </a:stretch>
          </p:blipFill>
          <p:spPr>
            <a:xfrm>
              <a:off x="4051697" y="2907355"/>
              <a:ext cx="923620" cy="942791"/>
            </a:xfrm>
            <a:prstGeom prst="rect">
              <a:avLst/>
            </a:prstGeom>
          </p:spPr>
        </p:pic>
      </p:grpSp>
      <p:grpSp>
        <p:nvGrpSpPr>
          <p:cNvPr id="16" name="Groupe 15">
            <a:extLst>
              <a:ext uri="{FF2B5EF4-FFF2-40B4-BE49-F238E27FC236}">
                <a16:creationId xmlns:a16="http://schemas.microsoft.com/office/drawing/2014/main" id="{465616FF-7E3D-894F-9D8D-82E0E9B44FD3}"/>
              </a:ext>
            </a:extLst>
          </p:cNvPr>
          <p:cNvGrpSpPr/>
          <p:nvPr/>
        </p:nvGrpSpPr>
        <p:grpSpPr>
          <a:xfrm>
            <a:off x="7135069" y="2776763"/>
            <a:ext cx="1464117" cy="2032396"/>
            <a:chOff x="13881682" y="0"/>
            <a:chExt cx="4290055" cy="6087417"/>
          </a:xfrm>
        </p:grpSpPr>
        <p:pic>
          <p:nvPicPr>
            <p:cNvPr id="17" name="Picture 11">
              <a:extLst>
                <a:ext uri="{FF2B5EF4-FFF2-40B4-BE49-F238E27FC236}">
                  <a16:creationId xmlns:a16="http://schemas.microsoft.com/office/drawing/2014/main" id="{B4942A9F-9957-F566-2F69-FB37349C0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25635" y="0"/>
              <a:ext cx="3582604" cy="3969644"/>
            </a:xfrm>
            <a:prstGeom prst="rect">
              <a:avLst/>
            </a:prstGeom>
          </p:spPr>
        </p:pic>
        <p:sp>
          <p:nvSpPr>
            <p:cNvPr id="18" name="TextBox 25">
              <a:extLst>
                <a:ext uri="{FF2B5EF4-FFF2-40B4-BE49-F238E27FC236}">
                  <a16:creationId xmlns:a16="http://schemas.microsoft.com/office/drawing/2014/main" id="{A66A3711-0A9B-EFA3-A80F-85384AC7CF86}"/>
                </a:ext>
              </a:extLst>
            </p:cNvPr>
            <p:cNvSpPr txBox="1"/>
            <p:nvPr/>
          </p:nvSpPr>
          <p:spPr>
            <a:xfrm>
              <a:off x="13881682" y="3874976"/>
              <a:ext cx="4290055" cy="2212441"/>
            </a:xfrm>
            <a:prstGeom prst="rect">
              <a:avLst/>
            </a:prstGeom>
          </p:spPr>
          <p:txBody>
            <a:bodyPr wrap="square" lIns="0" tIns="0" rIns="0" bIns="0" rtlCol="0" anchor="t">
              <a:spAutoFit/>
            </a:bodyPr>
            <a:lstStyle/>
            <a:p>
              <a:pPr algn="just"/>
              <a:r>
                <a:rPr lang="en-US" sz="1200" dirty="0" err="1">
                  <a:solidFill>
                    <a:schemeClr val="lt1"/>
                  </a:solidFill>
                  <a:latin typeface="Montserrat"/>
                </a:rPr>
                <a:t>Rayène</a:t>
              </a:r>
              <a:r>
                <a:rPr lang="en-US" sz="1200" dirty="0">
                  <a:solidFill>
                    <a:schemeClr val="lt1"/>
                  </a:solidFill>
                  <a:latin typeface="Montserrat"/>
                </a:rPr>
                <a:t> </a:t>
              </a:r>
              <a:r>
                <a:rPr lang="en-US" sz="1200" dirty="0" err="1">
                  <a:solidFill>
                    <a:schemeClr val="lt1"/>
                  </a:solidFill>
                  <a:latin typeface="Montserrat"/>
                </a:rPr>
                <a:t>Ksouri</a:t>
              </a:r>
              <a:r>
                <a:rPr lang="en-US" sz="1200" dirty="0">
                  <a:solidFill>
                    <a:schemeClr val="lt1"/>
                  </a:solidFill>
                  <a:latin typeface="Montserrat"/>
                </a:rPr>
                <a:t> </a:t>
              </a:r>
            </a:p>
            <a:p>
              <a:pPr algn="just">
                <a:spcBef>
                  <a:spcPct val="0"/>
                </a:spcBef>
              </a:pPr>
              <a:r>
                <a:rPr lang="en-US" sz="1200" dirty="0" err="1">
                  <a:solidFill>
                    <a:schemeClr val="lt1"/>
                  </a:solidFill>
                  <a:latin typeface="Montserrat"/>
                </a:rPr>
                <a:t>Développeur</a:t>
              </a:r>
              <a:r>
                <a:rPr lang="en-US" sz="1200" dirty="0">
                  <a:solidFill>
                    <a:schemeClr val="lt1"/>
                  </a:solidFill>
                  <a:latin typeface="Montserrat"/>
                </a:rPr>
                <a:t> de gestion des </a:t>
              </a:r>
              <a:r>
                <a:rPr lang="en-US" sz="1200" dirty="0" err="1">
                  <a:solidFill>
                    <a:schemeClr val="lt1"/>
                  </a:solidFill>
                  <a:latin typeface="Montserrat"/>
                </a:rPr>
                <a:t>bénévoles</a:t>
              </a:r>
              <a:endParaRPr lang="en-US" sz="1200" dirty="0">
                <a:solidFill>
                  <a:schemeClr val="lt1"/>
                </a:solidFill>
                <a:latin typeface="Montserrat"/>
              </a:endParaRPr>
            </a:p>
          </p:txBody>
        </p:sp>
        <p:pic>
          <p:nvPicPr>
            <p:cNvPr id="19" name="Picture 17">
              <a:extLst>
                <a:ext uri="{FF2B5EF4-FFF2-40B4-BE49-F238E27FC236}">
                  <a16:creationId xmlns:a16="http://schemas.microsoft.com/office/drawing/2014/main" id="{EB547B0D-57E2-68F0-183D-3DA0E0946103}"/>
                </a:ext>
              </a:extLst>
            </p:cNvPr>
            <p:cNvPicPr>
              <a:picLocks noChangeAspect="1"/>
            </p:cNvPicPr>
            <p:nvPr/>
          </p:nvPicPr>
          <p:blipFill>
            <a:blip r:embed="rId9"/>
            <a:srcRect t="6923" b="24155"/>
            <a:stretch>
              <a:fillRect/>
            </a:stretch>
          </p:blipFill>
          <p:spPr>
            <a:xfrm>
              <a:off x="14737855" y="380914"/>
              <a:ext cx="2792258" cy="2886687"/>
            </a:xfrm>
            <a:prstGeom prst="rect">
              <a:avLst/>
            </a:prstGeom>
          </p:spPr>
        </p:pic>
      </p:grpSp>
      <p:grpSp>
        <p:nvGrpSpPr>
          <p:cNvPr id="20" name="Groupe 19">
            <a:extLst>
              <a:ext uri="{FF2B5EF4-FFF2-40B4-BE49-F238E27FC236}">
                <a16:creationId xmlns:a16="http://schemas.microsoft.com/office/drawing/2014/main" id="{86A4D536-EA64-E19E-D119-A08CA88C658D}"/>
              </a:ext>
            </a:extLst>
          </p:cNvPr>
          <p:cNvGrpSpPr/>
          <p:nvPr/>
        </p:nvGrpSpPr>
        <p:grpSpPr>
          <a:xfrm>
            <a:off x="7048030" y="736624"/>
            <a:ext cx="1699780" cy="1862173"/>
            <a:chOff x="13905035" y="5005552"/>
            <a:chExt cx="4980579" cy="5577565"/>
          </a:xfrm>
        </p:grpSpPr>
        <p:pic>
          <p:nvPicPr>
            <p:cNvPr id="21" name="Picture 4">
              <a:extLst>
                <a:ext uri="{FF2B5EF4-FFF2-40B4-BE49-F238E27FC236}">
                  <a16:creationId xmlns:a16="http://schemas.microsoft.com/office/drawing/2014/main" id="{F2DF69D1-74E4-9A09-17C7-4D47620882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05648" y="5005552"/>
              <a:ext cx="3602591" cy="3991790"/>
            </a:xfrm>
            <a:prstGeom prst="rect">
              <a:avLst/>
            </a:prstGeom>
          </p:spPr>
        </p:pic>
        <p:sp>
          <p:nvSpPr>
            <p:cNvPr id="22" name="TextBox 24">
              <a:extLst>
                <a:ext uri="{FF2B5EF4-FFF2-40B4-BE49-F238E27FC236}">
                  <a16:creationId xmlns:a16="http://schemas.microsoft.com/office/drawing/2014/main" id="{842DB6B1-B54D-4F80-B54B-53BF75C557C3}"/>
                </a:ext>
              </a:extLst>
            </p:cNvPr>
            <p:cNvSpPr txBox="1"/>
            <p:nvPr/>
          </p:nvSpPr>
          <p:spPr>
            <a:xfrm>
              <a:off x="13905035" y="8923787"/>
              <a:ext cx="4980579" cy="1659330"/>
            </a:xfrm>
            <a:prstGeom prst="rect">
              <a:avLst/>
            </a:prstGeom>
          </p:spPr>
          <p:txBody>
            <a:bodyPr wrap="square" lIns="0" tIns="0" rIns="0" bIns="0" rtlCol="0" anchor="t">
              <a:spAutoFit/>
            </a:bodyPr>
            <a:lstStyle/>
            <a:p>
              <a:pPr algn="just"/>
              <a:r>
                <a:rPr lang="en-US" sz="1200" dirty="0">
                  <a:solidFill>
                    <a:schemeClr val="lt1"/>
                  </a:solidFill>
                  <a:latin typeface="Montserrat"/>
                </a:rPr>
                <a:t>Med </a:t>
              </a:r>
              <a:r>
                <a:rPr lang="en-US" sz="1200" dirty="0" err="1">
                  <a:solidFill>
                    <a:schemeClr val="lt1"/>
                  </a:solidFill>
                  <a:latin typeface="Montserrat"/>
                </a:rPr>
                <a:t>Akerm</a:t>
              </a:r>
              <a:r>
                <a:rPr lang="en-US" sz="1200" dirty="0">
                  <a:solidFill>
                    <a:schemeClr val="lt1"/>
                  </a:solidFill>
                  <a:latin typeface="Montserrat"/>
                </a:rPr>
                <a:t> </a:t>
              </a:r>
              <a:r>
                <a:rPr lang="en-US" sz="1200" dirty="0" err="1">
                  <a:solidFill>
                    <a:schemeClr val="lt1"/>
                  </a:solidFill>
                  <a:latin typeface="Montserrat"/>
                </a:rPr>
                <a:t>Bachta</a:t>
              </a:r>
              <a:endParaRPr lang="en-US" sz="1200" dirty="0">
                <a:solidFill>
                  <a:schemeClr val="lt1"/>
                </a:solidFill>
                <a:latin typeface="Montserrat"/>
              </a:endParaRPr>
            </a:p>
            <a:p>
              <a:pPr algn="just">
                <a:spcBef>
                  <a:spcPct val="0"/>
                </a:spcBef>
              </a:pPr>
              <a:r>
                <a:rPr lang="en-US" sz="1200" dirty="0" err="1">
                  <a:solidFill>
                    <a:schemeClr val="lt1"/>
                  </a:solidFill>
                  <a:latin typeface="Montserrat"/>
                </a:rPr>
                <a:t>Développeur</a:t>
              </a:r>
              <a:r>
                <a:rPr lang="en-US" sz="1200" dirty="0">
                  <a:solidFill>
                    <a:schemeClr val="lt1"/>
                  </a:solidFill>
                  <a:latin typeface="Montserrat"/>
                </a:rPr>
                <a:t> de gestion des </a:t>
              </a:r>
              <a:r>
                <a:rPr lang="en-US" sz="1200" dirty="0" err="1">
                  <a:solidFill>
                    <a:schemeClr val="lt1"/>
                  </a:solidFill>
                  <a:latin typeface="Montserrat"/>
                </a:rPr>
                <a:t>employés</a:t>
              </a:r>
              <a:endParaRPr lang="en-US" sz="1200" dirty="0">
                <a:solidFill>
                  <a:schemeClr val="lt1"/>
                </a:solidFill>
                <a:latin typeface="Montserrat"/>
              </a:endParaRPr>
            </a:p>
          </p:txBody>
        </p:sp>
        <p:pic>
          <p:nvPicPr>
            <p:cNvPr id="23" name="Picture 13">
              <a:extLst>
                <a:ext uri="{FF2B5EF4-FFF2-40B4-BE49-F238E27FC236}">
                  <a16:creationId xmlns:a16="http://schemas.microsoft.com/office/drawing/2014/main" id="{22D68B48-C0B6-44F0-A311-9E30B752BBC4}"/>
                </a:ext>
              </a:extLst>
            </p:cNvPr>
            <p:cNvPicPr>
              <a:picLocks noChangeAspect="1"/>
            </p:cNvPicPr>
            <p:nvPr/>
          </p:nvPicPr>
          <p:blipFill>
            <a:blip r:embed="rId10"/>
            <a:srcRect t="13272" b="13272"/>
            <a:stretch>
              <a:fillRect/>
            </a:stretch>
          </p:blipFill>
          <p:spPr>
            <a:xfrm>
              <a:off x="14710848" y="5413437"/>
              <a:ext cx="2792190" cy="2734641"/>
            </a:xfrm>
            <a:prstGeom prst="rect">
              <a:avLst/>
            </a:prstGeom>
          </p:spPr>
        </p:pic>
      </p:grpSp>
      <p:sp>
        <p:nvSpPr>
          <p:cNvPr id="37" name="ZoneTexte 36">
            <a:extLst>
              <a:ext uri="{FF2B5EF4-FFF2-40B4-BE49-F238E27FC236}">
                <a16:creationId xmlns:a16="http://schemas.microsoft.com/office/drawing/2014/main" id="{34A98A33-FBAE-B6EC-C250-79DA22670A10}"/>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06</a:t>
            </a:r>
          </a:p>
        </p:txBody>
      </p:sp>
      <p:pic>
        <p:nvPicPr>
          <p:cNvPr id="12" name="Image 11" descr="Une image contenant texte, Police, Graphique, capture d’écran&#10;&#10;Description générée automatiquement">
            <a:extLst>
              <a:ext uri="{FF2B5EF4-FFF2-40B4-BE49-F238E27FC236}">
                <a16:creationId xmlns:a16="http://schemas.microsoft.com/office/drawing/2014/main" id="{8253303E-F007-8F48-54D3-06ED57DF4D30}"/>
              </a:ext>
            </a:extLst>
          </p:cNvPr>
          <p:cNvPicPr>
            <a:picLocks noChangeAspect="1"/>
          </p:cNvPicPr>
          <p:nvPr/>
        </p:nvPicPr>
        <p:blipFill>
          <a:blip r:embed="rId11"/>
          <a:stretch>
            <a:fillRect/>
          </a:stretch>
        </p:blipFill>
        <p:spPr>
          <a:xfrm>
            <a:off x="3055626" y="1494894"/>
            <a:ext cx="2791861" cy="852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style.rotation</p:attrName>
                                        </p:attrNameLst>
                                      </p:cBhvr>
                                      <p:tavLst>
                                        <p:tav tm="0">
                                          <p:val>
                                            <p:fltVal val="90"/>
                                          </p:val>
                                        </p:tav>
                                        <p:tav tm="100000">
                                          <p:val>
                                            <p:fltVal val="0"/>
                                          </p:val>
                                        </p:tav>
                                      </p:tavLst>
                                    </p:anim>
                                    <p:animEffect transition="in" filter="fade">
                                      <p:cBhvr>
                                        <p:cTn id="5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351189" y="2078332"/>
            <a:ext cx="4108789" cy="12771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Presentation de application </a:t>
            </a:r>
            <a:endParaRPr dirty="0"/>
          </a:p>
        </p:txBody>
      </p:sp>
      <p:sp>
        <p:nvSpPr>
          <p:cNvPr id="207" name="Google Shape;207;p43"/>
          <p:cNvSpPr txBox="1">
            <a:spLocks noGrp="1"/>
          </p:cNvSpPr>
          <p:nvPr>
            <p:ph type="title" idx="2"/>
          </p:nvPr>
        </p:nvSpPr>
        <p:spPr>
          <a:xfrm>
            <a:off x="1684020" y="2251180"/>
            <a:ext cx="1251369"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084970" y="221697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8;p43">
            <a:extLst>
              <a:ext uri="{FF2B5EF4-FFF2-40B4-BE49-F238E27FC236}">
                <a16:creationId xmlns:a16="http://schemas.microsoft.com/office/drawing/2014/main" id="{FDEE0018-417E-8BCB-B10B-090857AEBFE4}"/>
              </a:ext>
            </a:extLst>
          </p:cNvPr>
          <p:cNvSpPr txBox="1">
            <a:spLocks noGrp="1"/>
          </p:cNvSpPr>
          <p:nvPr>
            <p:ph type="subTitle" idx="1"/>
          </p:nvPr>
        </p:nvSpPr>
        <p:spPr>
          <a:xfrm>
            <a:off x="3793150" y="3431090"/>
            <a:ext cx="3068700" cy="14304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fr-FR" dirty="0"/>
              <a:t>Nom + logo</a:t>
            </a:r>
          </a:p>
          <a:p>
            <a:pPr marL="285750" lvl="0" indent="-285750" algn="l" rtl="0">
              <a:spcBef>
                <a:spcPts val="0"/>
              </a:spcBef>
              <a:spcAft>
                <a:spcPts val="0"/>
              </a:spcAft>
              <a:buFont typeface="Arial" panose="020B0604020202020204" pitchFamily="34" charset="0"/>
              <a:buChar char="•"/>
            </a:pPr>
            <a:r>
              <a:rPr lang="fr-FR" dirty="0"/>
              <a:t>Description</a:t>
            </a:r>
          </a:p>
          <a:p>
            <a:pPr marL="285750" lvl="0" indent="-285750" algn="l" rtl="0">
              <a:spcBef>
                <a:spcPts val="0"/>
              </a:spcBef>
              <a:spcAft>
                <a:spcPts val="0"/>
              </a:spcAft>
              <a:buFont typeface="Arial" panose="020B0604020202020204" pitchFamily="34" charset="0"/>
              <a:buChar char="•"/>
            </a:pPr>
            <a:r>
              <a:rPr lang="fr-FR" dirty="0"/>
              <a:t>Application concurrente </a:t>
            </a:r>
          </a:p>
          <a:p>
            <a:pPr marL="285750" lvl="0" indent="-285750" algn="l" rtl="0">
              <a:spcBef>
                <a:spcPts val="0"/>
              </a:spcBef>
              <a:spcAft>
                <a:spcPts val="0"/>
              </a:spcAft>
              <a:buFont typeface="Arial" panose="020B0604020202020204" pitchFamily="34" charset="0"/>
              <a:buChar char="•"/>
            </a:pPr>
            <a:r>
              <a:rPr lang="fr-FR" dirty="0"/>
              <a:t>Valeur ajoutée</a:t>
            </a:r>
            <a:endParaRPr dirty="0"/>
          </a:p>
        </p:txBody>
      </p:sp>
    </p:spTree>
    <p:extLst>
      <p:ext uri="{BB962C8B-B14F-4D97-AF65-F5344CB8AC3E}">
        <p14:creationId xmlns:p14="http://schemas.microsoft.com/office/powerpoint/2010/main" val="54078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anim calcmode="lin" valueType="num">
                                      <p:cBhvr>
                                        <p:cTn id="8" dur="1000" fill="hold"/>
                                        <p:tgtEl>
                                          <p:spTgt spid="206"/>
                                        </p:tgtEl>
                                        <p:attrNameLst>
                                          <p:attrName>ppt_x</p:attrName>
                                        </p:attrNameLst>
                                      </p:cBhvr>
                                      <p:tavLst>
                                        <p:tav tm="0">
                                          <p:val>
                                            <p:strVal val="#ppt_x"/>
                                          </p:val>
                                        </p:tav>
                                        <p:tav tm="100000">
                                          <p:val>
                                            <p:strVal val="#ppt_x"/>
                                          </p:val>
                                        </p:tav>
                                      </p:tavLst>
                                    </p:anim>
                                    <p:anim calcmode="lin" valueType="num">
                                      <p:cBhvr>
                                        <p:cTn id="9" dur="1000" fill="hold"/>
                                        <p:tgtEl>
                                          <p:spTgt spid="20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anim calcmode="lin" valueType="num">
                                      <p:cBhvr>
                                        <p:cTn id="13" dur="1000" fill="hold"/>
                                        <p:tgtEl>
                                          <p:spTgt spid="207"/>
                                        </p:tgtEl>
                                        <p:attrNameLst>
                                          <p:attrName>ppt_x</p:attrName>
                                        </p:attrNameLst>
                                      </p:cBhvr>
                                      <p:tavLst>
                                        <p:tav tm="0">
                                          <p:val>
                                            <p:strVal val="#ppt_x"/>
                                          </p:val>
                                        </p:tav>
                                        <p:tav tm="100000">
                                          <p:val>
                                            <p:strVal val="#ppt_x"/>
                                          </p:val>
                                        </p:tav>
                                      </p:tavLst>
                                    </p:anim>
                                    <p:anim calcmode="lin" valueType="num">
                                      <p:cBhvr>
                                        <p:cTn id="14" dur="1000" fill="hold"/>
                                        <p:tgtEl>
                                          <p:spTgt spid="2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anim calcmode="lin" valueType="num">
                                      <p:cBhvr>
                                        <p:cTn id="18" dur="1000" fill="hold"/>
                                        <p:tgtEl>
                                          <p:spTgt spid="209"/>
                                        </p:tgtEl>
                                        <p:attrNameLst>
                                          <p:attrName>ppt_x</p:attrName>
                                        </p:attrNameLst>
                                      </p:cBhvr>
                                      <p:tavLst>
                                        <p:tav tm="0">
                                          <p:val>
                                            <p:strVal val="#ppt_x"/>
                                          </p:val>
                                        </p:tav>
                                        <p:tav tm="100000">
                                          <p:val>
                                            <p:strVal val="#ppt_x"/>
                                          </p:val>
                                        </p:tav>
                                      </p:tavLst>
                                    </p:anim>
                                    <p:anim calcmode="lin" valueType="num">
                                      <p:cBhvr>
                                        <p:cTn id="19"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500"/>
                                        <p:tgtEl>
                                          <p:spTgt spid="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7" name="Google Shape;1987;p56"/>
          <p:cNvSpPr txBox="1">
            <a:spLocks noGrp="1"/>
          </p:cNvSpPr>
          <p:nvPr>
            <p:ph type="body" idx="1"/>
          </p:nvPr>
        </p:nvSpPr>
        <p:spPr>
          <a:xfrm>
            <a:off x="2843156" y="3957733"/>
            <a:ext cx="35709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HeartShare</a:t>
            </a:r>
            <a:endParaRPr b="1" dirty="0"/>
          </a:p>
        </p:txBody>
      </p:sp>
      <p:cxnSp>
        <p:nvCxnSpPr>
          <p:cNvPr id="1988" name="Google Shape;1988;p56"/>
          <p:cNvCxnSpPr/>
          <p:nvPr/>
        </p:nvCxnSpPr>
        <p:spPr>
          <a:xfrm>
            <a:off x="3247106" y="370828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21;p45">
            <a:extLst>
              <a:ext uri="{FF2B5EF4-FFF2-40B4-BE49-F238E27FC236}">
                <a16:creationId xmlns:a16="http://schemas.microsoft.com/office/drawing/2014/main" id="{EFD2B5AC-71F2-2105-8471-9DC75CC8A6B3}"/>
              </a:ext>
            </a:extLst>
          </p:cNvPr>
          <p:cNvSpPr txBox="1">
            <a:spLocks/>
          </p:cNvSpPr>
          <p:nvPr/>
        </p:nvSpPr>
        <p:spPr>
          <a:xfrm>
            <a:off x="329632" y="191468"/>
            <a:ext cx="5850188"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accent1"/>
                </a:solidFill>
                <a:latin typeface="Montserrat ExtraBold"/>
              </a:rPr>
              <a:t>03. </a:t>
            </a:r>
            <a:r>
              <a:rPr lang="fr-FR" sz="2400" dirty="0">
                <a:solidFill>
                  <a:schemeClr val="accent1"/>
                </a:solidFill>
                <a:latin typeface="Montserrat ExtraBold"/>
                <a:sym typeface="Montserrat ExtraBold"/>
              </a:rPr>
              <a:t>Présentation de l’application :</a:t>
            </a:r>
          </a:p>
        </p:txBody>
      </p:sp>
      <p:cxnSp>
        <p:nvCxnSpPr>
          <p:cNvPr id="3" name="Google Shape;222;p45">
            <a:extLst>
              <a:ext uri="{FF2B5EF4-FFF2-40B4-BE49-F238E27FC236}">
                <a16:creationId xmlns:a16="http://schemas.microsoft.com/office/drawing/2014/main" id="{87D68693-0DE5-6029-F856-E00447EFFFB8}"/>
              </a:ext>
            </a:extLst>
          </p:cNvPr>
          <p:cNvCxnSpPr>
            <a:cxnSpLocks/>
          </p:cNvCxnSpPr>
          <p:nvPr/>
        </p:nvCxnSpPr>
        <p:spPr>
          <a:xfrm>
            <a:off x="969051" y="686809"/>
            <a:ext cx="378868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12">
            <a:extLst>
              <a:ext uri="{FF2B5EF4-FFF2-40B4-BE49-F238E27FC236}">
                <a16:creationId xmlns:a16="http://schemas.microsoft.com/office/drawing/2014/main" id="{87A0C00A-AF8B-D201-29C9-6EA74FB4632E}"/>
              </a:ext>
            </a:extLst>
          </p:cNvPr>
          <p:cNvPicPr>
            <a:picLocks noChangeAspect="1"/>
          </p:cNvPicPr>
          <p:nvPr/>
        </p:nvPicPr>
        <p:blipFill>
          <a:blip r:embed="rId3"/>
          <a:srcRect/>
          <a:stretch>
            <a:fillRect/>
          </a:stretch>
        </p:blipFill>
        <p:spPr>
          <a:xfrm>
            <a:off x="3429493" y="1154703"/>
            <a:ext cx="2285014" cy="2282290"/>
          </a:xfrm>
          <a:prstGeom prst="rect">
            <a:avLst/>
          </a:prstGeom>
        </p:spPr>
      </p:pic>
      <p:sp>
        <p:nvSpPr>
          <p:cNvPr id="5" name="ZoneTexte 4">
            <a:extLst>
              <a:ext uri="{FF2B5EF4-FFF2-40B4-BE49-F238E27FC236}">
                <a16:creationId xmlns:a16="http://schemas.microsoft.com/office/drawing/2014/main" id="{F2E4FF4C-10E1-5698-86EE-11A3712BBA45}"/>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87">
                                            <p:txEl>
                                              <p:pRg st="0" end="0"/>
                                            </p:txEl>
                                          </p:spTgt>
                                        </p:tgtEl>
                                        <p:attrNameLst>
                                          <p:attrName>style.visibility</p:attrName>
                                        </p:attrNameLst>
                                      </p:cBhvr>
                                      <p:to>
                                        <p:strVal val="visible"/>
                                      </p:to>
                                    </p:set>
                                    <p:animEffect transition="in" filter="fade">
                                      <p:cBhvr>
                                        <p:cTn id="14" dur="500"/>
                                        <p:tgtEl>
                                          <p:spTgt spid="19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3419210" y="807416"/>
            <a:ext cx="1952890" cy="5303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Montserrat"/>
                <a:sym typeface="Montserrat"/>
              </a:rPr>
              <a:t>Description :</a:t>
            </a:r>
            <a:r>
              <a:rPr lang="en" sz="2000" b="1" dirty="0"/>
              <a:t> </a:t>
            </a:r>
            <a:endParaRPr sz="2000" b="1" dirty="0"/>
          </a:p>
        </p:txBody>
      </p:sp>
      <p:sp>
        <p:nvSpPr>
          <p:cNvPr id="266" name="Google Shape;266;p48"/>
          <p:cNvSpPr txBox="1">
            <a:spLocks noGrp="1"/>
          </p:cNvSpPr>
          <p:nvPr>
            <p:ph type="body" idx="1"/>
          </p:nvPr>
        </p:nvSpPr>
        <p:spPr>
          <a:xfrm>
            <a:off x="3292638" y="1542315"/>
            <a:ext cx="5208903" cy="3822165"/>
          </a:xfrm>
          <a:prstGeom prst="rect">
            <a:avLst/>
          </a:prstGeom>
        </p:spPr>
        <p:txBody>
          <a:bodyPr spcFirstLastPara="1" wrap="square" lIns="91425" tIns="91425" rIns="91425" bIns="91425" anchor="t" anchorCtr="0">
            <a:noAutofit/>
          </a:bodyPr>
          <a:lstStyle/>
          <a:p>
            <a:pPr algn="l">
              <a:lnSpc>
                <a:spcPct val="150000"/>
              </a:lnSpc>
              <a:buFont typeface="Arial" panose="020B0604020202020204" pitchFamily="34" charset="0"/>
              <a:buChar char="•"/>
            </a:pPr>
            <a:r>
              <a:rPr lang="fr-FR" sz="1400" b="0" i="0" dirty="0">
                <a:solidFill>
                  <a:srgbClr val="D1D5DB"/>
                </a:solidFill>
                <a:effectLst/>
                <a:latin typeface="Söhne"/>
              </a:rPr>
              <a:t>Elle connecte les donateurs, les bénéficiaires et les bénévoles.</a:t>
            </a:r>
          </a:p>
          <a:p>
            <a:pPr algn="l">
              <a:lnSpc>
                <a:spcPct val="150000"/>
              </a:lnSpc>
              <a:buFont typeface="Arial" panose="020B0604020202020204" pitchFamily="34" charset="0"/>
              <a:buChar char="•"/>
            </a:pPr>
            <a:r>
              <a:rPr lang="fr-FR" sz="1400" b="0" i="0" dirty="0">
                <a:solidFill>
                  <a:srgbClr val="D1D5DB"/>
                </a:solidFill>
                <a:effectLst/>
                <a:latin typeface="Söhne"/>
              </a:rPr>
              <a:t>Elle permet de suivre les dons de nourriture et de gérer les prises en charge et les livraisons de dons.</a:t>
            </a:r>
          </a:p>
          <a:p>
            <a:pPr algn="l">
              <a:lnSpc>
                <a:spcPct val="150000"/>
              </a:lnSpc>
              <a:buFont typeface="Arial" panose="020B0604020202020204" pitchFamily="34" charset="0"/>
              <a:buChar char="•"/>
            </a:pPr>
            <a:r>
              <a:rPr lang="fr-FR" sz="1400" b="0" i="0" dirty="0">
                <a:solidFill>
                  <a:srgbClr val="D1D5DB"/>
                </a:solidFill>
                <a:effectLst/>
                <a:latin typeface="Söhne"/>
              </a:rPr>
              <a:t>Elle génère également des rapports sur la distribution de la nourriture.</a:t>
            </a:r>
          </a:p>
          <a:p>
            <a:pPr algn="l">
              <a:lnSpc>
                <a:spcPct val="150000"/>
              </a:lnSpc>
              <a:buFont typeface="Arial" panose="020B0604020202020204" pitchFamily="34" charset="0"/>
              <a:buChar char="•"/>
            </a:pPr>
            <a:r>
              <a:rPr lang="fr-FR" sz="1400" b="0" i="0" dirty="0">
                <a:solidFill>
                  <a:srgbClr val="D1D5DB"/>
                </a:solidFill>
                <a:effectLst/>
                <a:latin typeface="Söhne"/>
              </a:rPr>
              <a:t>L'application peut catégoriser les données et suivre les besoins spécifiques des bénéficiaires.</a:t>
            </a:r>
          </a:p>
          <a:p>
            <a:pPr algn="l">
              <a:lnSpc>
                <a:spcPct val="150000"/>
              </a:lnSpc>
              <a:buFont typeface="Arial" panose="020B0604020202020204" pitchFamily="34" charset="0"/>
              <a:buChar char="•"/>
            </a:pPr>
            <a:r>
              <a:rPr lang="fr-FR" sz="1400" b="0" i="0" dirty="0">
                <a:solidFill>
                  <a:srgbClr val="D1D5DB"/>
                </a:solidFill>
                <a:effectLst/>
                <a:latin typeface="Söhne"/>
              </a:rPr>
              <a:t>Elle permet de communiquer avec les donateurs lorsqu'une nourriture est disponible pour être récupérée.</a:t>
            </a:r>
          </a:p>
          <a:p>
            <a:endParaRPr lang="en-US" dirty="0"/>
          </a:p>
        </p:txBody>
      </p:sp>
      <p:pic>
        <p:nvPicPr>
          <p:cNvPr id="2" name="Picture 14">
            <a:extLst>
              <a:ext uri="{FF2B5EF4-FFF2-40B4-BE49-F238E27FC236}">
                <a16:creationId xmlns:a16="http://schemas.microsoft.com/office/drawing/2014/main" id="{F20809D8-C51A-5CE2-2218-079EF4422182}"/>
              </a:ext>
            </a:extLst>
          </p:cNvPr>
          <p:cNvPicPr>
            <a:picLocks noChangeAspect="1"/>
          </p:cNvPicPr>
          <p:nvPr/>
        </p:nvPicPr>
        <p:blipFill>
          <a:blip r:embed="rId3"/>
          <a:srcRect/>
          <a:stretch>
            <a:fillRect/>
          </a:stretch>
        </p:blipFill>
        <p:spPr>
          <a:xfrm>
            <a:off x="-647206" y="807416"/>
            <a:ext cx="3939844" cy="3939844"/>
          </a:xfrm>
          <a:prstGeom prst="rect">
            <a:avLst/>
          </a:prstGeom>
        </p:spPr>
      </p:pic>
      <p:sp>
        <p:nvSpPr>
          <p:cNvPr id="3" name="Google Shape;221;p45">
            <a:extLst>
              <a:ext uri="{FF2B5EF4-FFF2-40B4-BE49-F238E27FC236}">
                <a16:creationId xmlns:a16="http://schemas.microsoft.com/office/drawing/2014/main" id="{B049B75A-E1FB-BD99-B2B9-04373C91F56C}"/>
              </a:ext>
            </a:extLst>
          </p:cNvPr>
          <p:cNvSpPr txBox="1">
            <a:spLocks/>
          </p:cNvSpPr>
          <p:nvPr/>
        </p:nvSpPr>
        <p:spPr>
          <a:xfrm>
            <a:off x="329632" y="191468"/>
            <a:ext cx="5850188" cy="94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accent1"/>
                </a:solidFill>
                <a:latin typeface="Montserrat ExtraBold"/>
              </a:rPr>
              <a:t>03. </a:t>
            </a:r>
            <a:r>
              <a:rPr lang="fr-FR" sz="2400" dirty="0">
                <a:solidFill>
                  <a:schemeClr val="accent1"/>
                </a:solidFill>
                <a:latin typeface="Montserrat ExtraBold"/>
                <a:sym typeface="Montserrat ExtraBold"/>
              </a:rPr>
              <a:t>Présentation de l’application :</a:t>
            </a:r>
          </a:p>
        </p:txBody>
      </p:sp>
      <p:sp>
        <p:nvSpPr>
          <p:cNvPr id="4" name="ZoneTexte 3">
            <a:extLst>
              <a:ext uri="{FF2B5EF4-FFF2-40B4-BE49-F238E27FC236}">
                <a16:creationId xmlns:a16="http://schemas.microsoft.com/office/drawing/2014/main" id="{D0ED48FF-8312-D0A7-7C84-53CC23DE6107}"/>
              </a:ext>
            </a:extLst>
          </p:cNvPr>
          <p:cNvSpPr txBox="1"/>
          <p:nvPr/>
        </p:nvSpPr>
        <p:spPr>
          <a:xfrm>
            <a:off x="8723982" y="4808220"/>
            <a:ext cx="381000" cy="307777"/>
          </a:xfrm>
          <a:prstGeom prst="rect">
            <a:avLst/>
          </a:prstGeom>
          <a:noFill/>
        </p:spPr>
        <p:txBody>
          <a:bodyPr wrap="square" rtlCol="0">
            <a:spAutoFit/>
          </a:bodyPr>
          <a:lstStyle/>
          <a:p>
            <a:r>
              <a:rPr lang="fr-FR" dirty="0">
                <a:solidFill>
                  <a:schemeClr val="bg1"/>
                </a:solidFill>
              </a:rPr>
              <a:t>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65"/>
                                        </p:tgtEl>
                                        <p:attrNameLst>
                                          <p:attrName>style.visibility</p:attrName>
                                        </p:attrNameLst>
                                      </p:cBhvr>
                                      <p:to>
                                        <p:strVal val="visible"/>
                                      </p:to>
                                    </p:set>
                                    <p:animEffect transition="in" filter="fade">
                                      <p:cBhvr>
                                        <p:cTn id="14" dur="500"/>
                                        <p:tgtEl>
                                          <p:spTgt spid="265"/>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6">
                                            <p:txEl>
                                              <p:pRg st="0" end="0"/>
                                            </p:txEl>
                                          </p:spTgt>
                                        </p:tgtEl>
                                        <p:attrNameLst>
                                          <p:attrName>style.visibility</p:attrName>
                                        </p:attrNameLst>
                                      </p:cBhvr>
                                      <p:to>
                                        <p:strVal val="visible"/>
                                      </p:to>
                                    </p:set>
                                    <p:animEffect transition="in" filter="fade">
                                      <p:cBhvr>
                                        <p:cTn id="22" dur="500"/>
                                        <p:tgtEl>
                                          <p:spTgt spid="26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6">
                                            <p:txEl>
                                              <p:pRg st="1" end="1"/>
                                            </p:txEl>
                                          </p:spTgt>
                                        </p:tgtEl>
                                        <p:attrNameLst>
                                          <p:attrName>style.visibility</p:attrName>
                                        </p:attrNameLst>
                                      </p:cBhvr>
                                      <p:to>
                                        <p:strVal val="visible"/>
                                      </p:to>
                                    </p:set>
                                    <p:animEffect transition="in" filter="fade">
                                      <p:cBhvr>
                                        <p:cTn id="27" dur="500"/>
                                        <p:tgtEl>
                                          <p:spTgt spid="26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6">
                                            <p:txEl>
                                              <p:pRg st="2" end="2"/>
                                            </p:txEl>
                                          </p:spTgt>
                                        </p:tgtEl>
                                        <p:attrNameLst>
                                          <p:attrName>style.visibility</p:attrName>
                                        </p:attrNameLst>
                                      </p:cBhvr>
                                      <p:to>
                                        <p:strVal val="visible"/>
                                      </p:to>
                                    </p:set>
                                    <p:animEffect transition="in" filter="fade">
                                      <p:cBhvr>
                                        <p:cTn id="32" dur="500"/>
                                        <p:tgtEl>
                                          <p:spTgt spid="26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6">
                                            <p:txEl>
                                              <p:pRg st="3" end="3"/>
                                            </p:txEl>
                                          </p:spTgt>
                                        </p:tgtEl>
                                        <p:attrNameLst>
                                          <p:attrName>style.visibility</p:attrName>
                                        </p:attrNameLst>
                                      </p:cBhvr>
                                      <p:to>
                                        <p:strVal val="visible"/>
                                      </p:to>
                                    </p:set>
                                    <p:animEffect transition="in" filter="fade">
                                      <p:cBhvr>
                                        <p:cTn id="37" dur="500"/>
                                        <p:tgtEl>
                                          <p:spTgt spid="26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6">
                                            <p:txEl>
                                              <p:pRg st="4" end="4"/>
                                            </p:txEl>
                                          </p:spTgt>
                                        </p:tgtEl>
                                        <p:attrNameLst>
                                          <p:attrName>style.visibility</p:attrName>
                                        </p:attrNameLst>
                                      </p:cBhvr>
                                      <p:to>
                                        <p:strVal val="visible"/>
                                      </p:to>
                                    </p:set>
                                    <p:animEffect transition="in" filter="fade">
                                      <p:cBhvr>
                                        <p:cTn id="42" dur="500"/>
                                        <p:tgtEl>
                                          <p:spTgt spid="2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build="p"/>
      <p:bldP spid="3" grpId="0"/>
    </p:bldLst>
  </p:timing>
</p:sld>
</file>

<file path=ppt/theme/theme1.xml><?xml version="1.0" encoding="utf-8"?>
<a:theme xmlns:a="http://schemas.openxmlformats.org/drawingml/2006/main" name="Futuristic Background by Slidesgo">
  <a:themeElements>
    <a:clrScheme name="Simple Light">
      <a:dk1>
        <a:srgbClr val="254C43"/>
      </a:dk1>
      <a:lt1>
        <a:srgbClr val="FFFFFF"/>
      </a:lt1>
      <a:dk2>
        <a:srgbClr val="FF9793"/>
      </a:dk2>
      <a:lt2>
        <a:srgbClr val="B73E73"/>
      </a:lt2>
      <a:accent1>
        <a:srgbClr val="DF478A"/>
      </a:accent1>
      <a:accent2>
        <a:srgbClr val="FF6C67"/>
      </a:accent2>
      <a:accent3>
        <a:srgbClr val="DDA6BE"/>
      </a:accent3>
      <a:accent4>
        <a:srgbClr val="DF478A"/>
      </a:accent4>
      <a:accent5>
        <a:srgbClr val="D6332E"/>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B03EC4BECDB245A3376BC4E10457A9" ma:contentTypeVersion="6" ma:contentTypeDescription="Crée un document." ma:contentTypeScope="" ma:versionID="f14c41b7f669510c3c7f0005548bf698">
  <xsd:schema xmlns:xsd="http://www.w3.org/2001/XMLSchema" xmlns:xs="http://www.w3.org/2001/XMLSchema" xmlns:p="http://schemas.microsoft.com/office/2006/metadata/properties" xmlns:ns3="6cae1b50-1c1c-4332-afbb-d8345debca2f" xmlns:ns4="1fdc2d60-58af-4f4a-a996-f0d15d8ac96d" targetNamespace="http://schemas.microsoft.com/office/2006/metadata/properties" ma:root="true" ma:fieldsID="420db1c14c0b55419700fe2491b97a18" ns3:_="" ns4:_="">
    <xsd:import namespace="6cae1b50-1c1c-4332-afbb-d8345debca2f"/>
    <xsd:import namespace="1fdc2d60-58af-4f4a-a996-f0d15d8ac96d"/>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ae1b50-1c1c-4332-afbb-d8345debca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dc2d60-58af-4f4a-a996-f0d15d8ac96d"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element name="SharingHintHash" ma:index="13"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cae1b50-1c1c-4332-afbb-d8345debca2f" xsi:nil="true"/>
  </documentManagement>
</p:properties>
</file>

<file path=customXml/itemProps1.xml><?xml version="1.0" encoding="utf-8"?>
<ds:datastoreItem xmlns:ds="http://schemas.openxmlformats.org/officeDocument/2006/customXml" ds:itemID="{0B94EB0E-866D-4F1B-A962-CF261FB8CC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ae1b50-1c1c-4332-afbb-d8345debca2f"/>
    <ds:schemaRef ds:uri="1fdc2d60-58af-4f4a-a996-f0d15d8ac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30133A-4FA7-4E14-845C-308AD73CFAA0}">
  <ds:schemaRefs>
    <ds:schemaRef ds:uri="http://schemas.microsoft.com/sharepoint/v3/contenttype/forms"/>
  </ds:schemaRefs>
</ds:datastoreItem>
</file>

<file path=customXml/itemProps3.xml><?xml version="1.0" encoding="utf-8"?>
<ds:datastoreItem xmlns:ds="http://schemas.openxmlformats.org/officeDocument/2006/customXml" ds:itemID="{A62F7286-08B2-47A8-8181-75629F197DC2}">
  <ds:schemaRefs>
    <ds:schemaRef ds:uri="1fdc2d60-58af-4f4a-a996-f0d15d8ac96d"/>
    <ds:schemaRef ds:uri="http://purl.org/dc/elements/1.1/"/>
    <ds:schemaRef ds:uri="http://www.w3.org/XML/1998/namespace"/>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6cae1b50-1c1c-4332-afbb-d8345debca2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80</TotalTime>
  <Words>1208</Words>
  <Application>Microsoft Office PowerPoint</Application>
  <PresentationFormat>Affichage à l'écran (16:9)</PresentationFormat>
  <Paragraphs>135</Paragraphs>
  <Slides>19</Slides>
  <Notes>19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Alata</vt:lpstr>
      <vt:lpstr>Montserrat ExtraBold</vt:lpstr>
      <vt:lpstr>Montserrat</vt:lpstr>
      <vt:lpstr>Söhne</vt:lpstr>
      <vt:lpstr>Arial</vt:lpstr>
      <vt:lpstr>Alata Bold</vt:lpstr>
      <vt:lpstr>Wingdings</vt:lpstr>
      <vt:lpstr>Futuristic Background by Slidesgo</vt:lpstr>
      <vt:lpstr> HeartShare</vt:lpstr>
      <vt:lpstr>Presentation de l’équipe</vt:lpstr>
      <vt:lpstr>Problématique</vt:lpstr>
      <vt:lpstr>01. Problématique :</vt:lpstr>
      <vt:lpstr>Presentation de l’équipe</vt:lpstr>
      <vt:lpstr>02. Presentation de l’équipe :</vt:lpstr>
      <vt:lpstr>Presentation de application </vt:lpstr>
      <vt:lpstr>Présentation PowerPoint</vt:lpstr>
      <vt:lpstr>Description : </vt:lpstr>
      <vt:lpstr>03. Présentation de l’application :</vt:lpstr>
      <vt:lpstr>Présentation PowerPoint</vt:lpstr>
      <vt:lpstr>Les modules</vt:lpstr>
      <vt:lpstr>CRUD :</vt:lpstr>
      <vt:lpstr>Présentation PowerPoint</vt:lpstr>
      <vt:lpstr>Présentation PowerPoint</vt:lpstr>
      <vt:lpstr>Scénario OUT :</vt:lpstr>
      <vt:lpstr>Realisation : </vt:lpstr>
      <vt:lpstr>Présentation PowerPoint</vt:lpstr>
      <vt:lpstr>Conclusion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HeartShare</dc:title>
  <cp:lastModifiedBy>yasminetemimi02@gmail.com</cp:lastModifiedBy>
  <cp:revision>6</cp:revision>
  <dcterms:modified xsi:type="dcterms:W3CDTF">2023-05-09T14:04:04Z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0x01010083B03EC4BECDB245A3376BC4E10457A9</vt:lpwstr>
  </property>
</Properties>
</file>